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6"/>
  </p:notesMasterIdLst>
  <p:sldIdLst>
    <p:sldId id="272" r:id="rId3"/>
    <p:sldId id="271" r:id="rId4"/>
    <p:sldId id="257" r:id="rId5"/>
    <p:sldId id="261" r:id="rId6"/>
    <p:sldId id="262" r:id="rId7"/>
    <p:sldId id="273" r:id="rId8"/>
    <p:sldId id="265" r:id="rId9"/>
    <p:sldId id="280" r:id="rId10"/>
    <p:sldId id="276" r:id="rId11"/>
    <p:sldId id="266" r:id="rId12"/>
    <p:sldId id="269" r:id="rId13"/>
    <p:sldId id="268" r:id="rId14"/>
    <p:sldId id="270" r:id="rId1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FB9"/>
    <a:srgbClr val="97709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90" d="100"/>
          <a:sy n="90" d="100"/>
        </p:scale>
        <p:origin x="-888"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6A82D32-BB80-4201-AAB1-BC4DA0E17094}" type="datetimeFigureOut">
              <a:rPr lang="en-GB" smtClean="0"/>
              <a:t>25/05/2016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255A43C-A298-4392-8DEB-70B75DC04CD8}" type="slidenum">
              <a:rPr lang="en-GB" smtClean="0"/>
              <a:t>‹#›</a:t>
            </a:fld>
            <a:endParaRPr lang="en-GB"/>
          </a:p>
        </p:txBody>
      </p:sp>
    </p:spTree>
    <p:extLst>
      <p:ext uri="{BB962C8B-B14F-4D97-AF65-F5344CB8AC3E}">
        <p14:creationId xmlns:p14="http://schemas.microsoft.com/office/powerpoint/2010/main" val="76252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p:spPr>
        <p:txBody>
          <a:bodyPr/>
          <a:lstStyle/>
          <a:p>
            <a:endParaRPr lang="en-US" smtClean="0"/>
          </a:p>
        </p:txBody>
      </p:sp>
      <p:sp>
        <p:nvSpPr>
          <p:cNvPr id="93188" name="Slide Number Placeholder 3"/>
          <p:cNvSpPr>
            <a:spLocks noGrp="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849D247-574B-44AA-8D48-974CC256E7C3}" type="slidenum">
              <a:rPr lang="en-US" smtClean="0">
                <a:solidFill>
                  <a:srgbClr val="000000"/>
                </a:solidFill>
              </a:rPr>
              <a:pPr eaLnBrk="1" hangingPunct="1"/>
              <a:t>1</a:t>
            </a:fld>
            <a:endParaRPr lang="en-US" smtClean="0">
              <a:solidFill>
                <a:srgbClr val="000000"/>
              </a:solidFill>
            </a:endParaRPr>
          </a:p>
        </p:txBody>
      </p:sp>
    </p:spTree>
    <p:extLst>
      <p:ext uri="{BB962C8B-B14F-4D97-AF65-F5344CB8AC3E}">
        <p14:creationId xmlns:p14="http://schemas.microsoft.com/office/powerpoint/2010/main" val="587298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79EFBA-5F7E-4E14-B5AE-854A267CD0C9}" type="datetimeFigureOut">
              <a:rPr lang="en-GB" smtClean="0"/>
              <a:t>25/05/2016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9406591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79EFBA-5F7E-4E14-B5AE-854A267CD0C9}" type="datetimeFigureOut">
              <a:rPr lang="en-GB" smtClean="0"/>
              <a:t>25/05/2016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1904113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79EFBA-5F7E-4E14-B5AE-854A267CD0C9}" type="datetimeFigureOut">
              <a:rPr lang="en-GB" smtClean="0"/>
              <a:t>25/05/2016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2253035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99159685-9001-4272-9EF2-1737C3FA9E71}" type="datetimeFigureOut">
              <a:rPr lang="en-US"/>
              <a:pPr>
                <a:defRPr/>
              </a:pPr>
              <a:t>5/25/2016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BA26BFB6-E4E4-4572-8676-56DC6784792E}" type="slidenum">
              <a:rPr lang="en-US"/>
              <a:pPr>
                <a:defRPr/>
              </a:pPr>
              <a:t>‹#›</a:t>
            </a:fld>
            <a:endParaRPr lang="en-US"/>
          </a:p>
        </p:txBody>
      </p:sp>
    </p:spTree>
    <p:extLst>
      <p:ext uri="{BB962C8B-B14F-4D97-AF65-F5344CB8AC3E}">
        <p14:creationId xmlns:p14="http://schemas.microsoft.com/office/powerpoint/2010/main" val="3710567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1D1F9412-FCC3-4CFC-930E-505F1C625C95}" type="datetimeFigureOut">
              <a:rPr lang="en-US"/>
              <a:pPr>
                <a:defRPr/>
              </a:pPr>
              <a:t>5/25/2016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06FCEE76-FB47-4985-8336-1A4CB80951DA}" type="slidenum">
              <a:rPr lang="en-US"/>
              <a:pPr>
                <a:defRPr/>
              </a:pPr>
              <a:t>‹#›</a:t>
            </a:fld>
            <a:endParaRPr lang="en-US"/>
          </a:p>
        </p:txBody>
      </p:sp>
    </p:spTree>
    <p:extLst>
      <p:ext uri="{BB962C8B-B14F-4D97-AF65-F5344CB8AC3E}">
        <p14:creationId xmlns:p14="http://schemas.microsoft.com/office/powerpoint/2010/main" val="4076891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91E65A28-DEBE-4B11-9726-FAB28263281E}" type="datetimeFigureOut">
              <a:rPr lang="en-US"/>
              <a:pPr>
                <a:defRPr/>
              </a:pPr>
              <a:t>5/25/2016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F06E3222-DFA3-4AF8-A25E-F89AB828CC4F}" type="slidenum">
              <a:rPr lang="en-US"/>
              <a:pPr>
                <a:defRPr/>
              </a:pPr>
              <a:t>‹#›</a:t>
            </a:fld>
            <a:endParaRPr lang="en-US"/>
          </a:p>
        </p:txBody>
      </p:sp>
    </p:spTree>
    <p:extLst>
      <p:ext uri="{BB962C8B-B14F-4D97-AF65-F5344CB8AC3E}">
        <p14:creationId xmlns:p14="http://schemas.microsoft.com/office/powerpoint/2010/main" val="38623697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D5C59463-3D1E-4341-A0DF-1BE6BBC0FA5C}" type="datetimeFigureOut">
              <a:rPr lang="en-US"/>
              <a:pPr>
                <a:defRPr/>
              </a:pPr>
              <a:t>5/25/2016</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6936312E-B03A-4414-8B64-3D98B87E9DAD}" type="slidenum">
              <a:rPr lang="en-US"/>
              <a:pPr>
                <a:defRPr/>
              </a:pPr>
              <a:t>‹#›</a:t>
            </a:fld>
            <a:endParaRPr lang="en-US"/>
          </a:p>
        </p:txBody>
      </p:sp>
    </p:spTree>
    <p:extLst>
      <p:ext uri="{BB962C8B-B14F-4D97-AF65-F5344CB8AC3E}">
        <p14:creationId xmlns:p14="http://schemas.microsoft.com/office/powerpoint/2010/main" val="675486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75BDF945-608D-4439-9D9F-249E1935D409}" type="datetimeFigureOut">
              <a:rPr lang="en-US"/>
              <a:pPr>
                <a:defRPr/>
              </a:pPr>
              <a:t>5/25/2016</a:t>
            </a:fld>
            <a:endParaRPr lang="en-US"/>
          </a:p>
        </p:txBody>
      </p:sp>
      <p:sp>
        <p:nvSpPr>
          <p:cNvPr id="8" name="Footer Placeholder 7"/>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9" name="Slide Number Placeholder 8"/>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8145AC0C-A05D-4E7C-95BB-5CA47A984591}" type="slidenum">
              <a:rPr lang="en-US"/>
              <a:pPr>
                <a:defRPr/>
              </a:pPr>
              <a:t>‹#›</a:t>
            </a:fld>
            <a:endParaRPr lang="en-US"/>
          </a:p>
        </p:txBody>
      </p:sp>
    </p:spTree>
    <p:extLst>
      <p:ext uri="{BB962C8B-B14F-4D97-AF65-F5344CB8AC3E}">
        <p14:creationId xmlns:p14="http://schemas.microsoft.com/office/powerpoint/2010/main" val="34836689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1DB9BFB3-366C-4C02-AF2D-8A5DFDE7F76D}" type="datetimeFigureOut">
              <a:rPr lang="en-US"/>
              <a:pPr>
                <a:defRPr/>
              </a:pPr>
              <a:t>5/25/2016</a:t>
            </a:fld>
            <a:endParaRPr lang="en-US"/>
          </a:p>
        </p:txBody>
      </p:sp>
      <p:sp>
        <p:nvSpPr>
          <p:cNvPr id="4" name="Footer Placeholder 3"/>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5" name="Slide Number Placeholder 4"/>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C3D86116-46AD-4CFE-877D-ED9A50B1DF16}" type="slidenum">
              <a:rPr lang="en-US"/>
              <a:pPr>
                <a:defRPr/>
              </a:pPr>
              <a:t>‹#›</a:t>
            </a:fld>
            <a:endParaRPr lang="en-US"/>
          </a:p>
        </p:txBody>
      </p:sp>
    </p:spTree>
    <p:extLst>
      <p:ext uri="{BB962C8B-B14F-4D97-AF65-F5344CB8AC3E}">
        <p14:creationId xmlns:p14="http://schemas.microsoft.com/office/powerpoint/2010/main" val="40486437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4DB417F4-3EDB-4E23-9E67-10DA71383D57}" type="datetimeFigureOut">
              <a:rPr lang="en-US"/>
              <a:pPr>
                <a:defRPr/>
              </a:pPr>
              <a:t>5/25/2016</a:t>
            </a:fld>
            <a:endParaRPr lang="en-US"/>
          </a:p>
        </p:txBody>
      </p:sp>
      <p:sp>
        <p:nvSpPr>
          <p:cNvPr id="3" name="Footer Placeholder 2"/>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4" name="Slide Number Placeholder 3"/>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E3B4DA3E-68AD-4DA9-9D3C-E82D016EE000}" type="slidenum">
              <a:rPr lang="en-US"/>
              <a:pPr>
                <a:defRPr/>
              </a:pPr>
              <a:t>‹#›</a:t>
            </a:fld>
            <a:endParaRPr lang="en-US"/>
          </a:p>
        </p:txBody>
      </p:sp>
    </p:spTree>
    <p:extLst>
      <p:ext uri="{BB962C8B-B14F-4D97-AF65-F5344CB8AC3E}">
        <p14:creationId xmlns:p14="http://schemas.microsoft.com/office/powerpoint/2010/main" val="7858356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3746A59E-70D0-4267-B787-2FD5DC3E35B3}" type="datetimeFigureOut">
              <a:rPr lang="en-US"/>
              <a:pPr>
                <a:defRPr/>
              </a:pPr>
              <a:t>5/25/2016</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95D21E32-BCCB-42CF-8F54-E9B4E963927A}" type="slidenum">
              <a:rPr lang="en-US"/>
              <a:pPr>
                <a:defRPr/>
              </a:pPr>
              <a:t>‹#›</a:t>
            </a:fld>
            <a:endParaRPr lang="en-US"/>
          </a:p>
        </p:txBody>
      </p:sp>
    </p:spTree>
    <p:extLst>
      <p:ext uri="{BB962C8B-B14F-4D97-AF65-F5344CB8AC3E}">
        <p14:creationId xmlns:p14="http://schemas.microsoft.com/office/powerpoint/2010/main" val="698658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79EFBA-5F7E-4E14-B5AE-854A267CD0C9}" type="datetimeFigureOut">
              <a:rPr lang="en-GB" smtClean="0"/>
              <a:t>25/05/2016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1869675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57D7CDB3-9301-4E81-9612-906461C36911}" type="datetimeFigureOut">
              <a:rPr lang="en-US"/>
              <a:pPr>
                <a:defRPr/>
              </a:pPr>
              <a:t>5/25/2016</a:t>
            </a:fld>
            <a:endParaRPr lang="en-US"/>
          </a:p>
        </p:txBody>
      </p:sp>
      <p:sp>
        <p:nvSpPr>
          <p:cNvPr id="6" name="Footer Placeholder 5"/>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7" name="Slide Number Placeholder 6"/>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1AF84F5E-F3B8-4FD7-B7AE-52DBBD9D1427}" type="slidenum">
              <a:rPr lang="en-US"/>
              <a:pPr>
                <a:defRPr/>
              </a:pPr>
              <a:t>‹#›</a:t>
            </a:fld>
            <a:endParaRPr lang="en-US"/>
          </a:p>
        </p:txBody>
      </p:sp>
    </p:spTree>
    <p:extLst>
      <p:ext uri="{BB962C8B-B14F-4D97-AF65-F5344CB8AC3E}">
        <p14:creationId xmlns:p14="http://schemas.microsoft.com/office/powerpoint/2010/main" val="11514281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36940479-E3B6-4715-BABE-CA4D64781FD0}" type="datetimeFigureOut">
              <a:rPr lang="en-US"/>
              <a:pPr>
                <a:defRPr/>
              </a:pPr>
              <a:t>5/25/2016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DED1730D-572D-4B7D-818E-D2365CBB9CC2}" type="slidenum">
              <a:rPr lang="en-US"/>
              <a:pPr>
                <a:defRPr/>
              </a:pPr>
              <a:t>‹#›</a:t>
            </a:fld>
            <a:endParaRPr lang="en-US"/>
          </a:p>
        </p:txBody>
      </p:sp>
    </p:spTree>
    <p:extLst>
      <p:ext uri="{BB962C8B-B14F-4D97-AF65-F5344CB8AC3E}">
        <p14:creationId xmlns:p14="http://schemas.microsoft.com/office/powerpoint/2010/main" val="25096783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defTabSz="914400" fontAlgn="base">
              <a:spcBef>
                <a:spcPct val="0"/>
              </a:spcBef>
              <a:spcAft>
                <a:spcPct val="0"/>
              </a:spcAft>
              <a:defRPr>
                <a:latin typeface="Arial" pitchFamily="34" charset="0"/>
                <a:cs typeface="+mn-cs"/>
              </a:defRPr>
            </a:lvl1pPr>
          </a:lstStyle>
          <a:p>
            <a:pPr>
              <a:defRPr/>
            </a:pPr>
            <a:fld id="{3E107F52-7DB5-4086-B9E6-8FD22E1420ED}" type="datetimeFigureOut">
              <a:rPr lang="en-US"/>
              <a:pPr>
                <a:defRPr/>
              </a:pPr>
              <a:t>5/25/2016</a:t>
            </a:fld>
            <a:endParaRPr lang="en-US"/>
          </a:p>
        </p:txBody>
      </p:sp>
      <p:sp>
        <p:nvSpPr>
          <p:cNvPr id="5" name="Footer Placeholder 4"/>
          <p:cNvSpPr>
            <a:spLocks noGrp="1"/>
          </p:cNvSpPr>
          <p:nvPr>
            <p:ph type="ftr" sz="quarter" idx="11"/>
          </p:nvPr>
        </p:nvSpPr>
        <p:spPr/>
        <p:txBody>
          <a:bodyPr/>
          <a:lstStyle>
            <a:lvl1pPr defTabSz="914400" fontAlgn="base">
              <a:spcBef>
                <a:spcPct val="0"/>
              </a:spcBef>
              <a:spcAft>
                <a:spcPct val="0"/>
              </a:spcAft>
              <a:defRPr>
                <a:latin typeface="Arial" pitchFamily="34" charset="0"/>
                <a:cs typeface="+mn-cs"/>
              </a:defRPr>
            </a:lvl1pPr>
          </a:lstStyle>
          <a:p>
            <a:pPr>
              <a:defRPr/>
            </a:pPr>
            <a:endParaRPr lang="en-US"/>
          </a:p>
        </p:txBody>
      </p:sp>
      <p:sp>
        <p:nvSpPr>
          <p:cNvPr id="6" name="Slide Number Placeholder 5"/>
          <p:cNvSpPr>
            <a:spLocks noGrp="1"/>
          </p:cNvSpPr>
          <p:nvPr>
            <p:ph type="sldNum" sz="quarter" idx="12"/>
          </p:nvPr>
        </p:nvSpPr>
        <p:spPr/>
        <p:txBody>
          <a:bodyPr/>
          <a:lstStyle>
            <a:lvl1pPr defTabSz="914400" fontAlgn="base">
              <a:spcBef>
                <a:spcPct val="0"/>
              </a:spcBef>
              <a:spcAft>
                <a:spcPct val="0"/>
              </a:spcAft>
              <a:defRPr>
                <a:latin typeface="Arial" pitchFamily="34" charset="0"/>
                <a:cs typeface="+mn-cs"/>
              </a:defRPr>
            </a:lvl1pPr>
          </a:lstStyle>
          <a:p>
            <a:pPr>
              <a:defRPr/>
            </a:pPr>
            <a:fld id="{3E0C026A-C833-4E67-B4A6-D288587A62A9}" type="slidenum">
              <a:rPr lang="en-US"/>
              <a:pPr>
                <a:defRPr/>
              </a:pPr>
              <a:t>‹#›</a:t>
            </a:fld>
            <a:endParaRPr lang="en-US"/>
          </a:p>
        </p:txBody>
      </p:sp>
    </p:spTree>
    <p:extLst>
      <p:ext uri="{BB962C8B-B14F-4D97-AF65-F5344CB8AC3E}">
        <p14:creationId xmlns:p14="http://schemas.microsoft.com/office/powerpoint/2010/main" val="2304813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79EFBA-5F7E-4E14-B5AE-854A267CD0C9}" type="datetimeFigureOut">
              <a:rPr lang="en-GB" smtClean="0"/>
              <a:t>25/05/2016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439631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79EFBA-5F7E-4E14-B5AE-854A267CD0C9}" type="datetimeFigureOut">
              <a:rPr lang="en-GB" smtClean="0"/>
              <a:t>25/05/2016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1103108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79EFBA-5F7E-4E14-B5AE-854A267CD0C9}" type="datetimeFigureOut">
              <a:rPr lang="en-GB" smtClean="0"/>
              <a:t>25/05/2016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2436507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79EFBA-5F7E-4E14-B5AE-854A267CD0C9}" type="datetimeFigureOut">
              <a:rPr lang="en-GB" smtClean="0"/>
              <a:t>25/05/2016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108899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79EFBA-5F7E-4E14-B5AE-854A267CD0C9}" type="datetimeFigureOut">
              <a:rPr lang="en-GB" smtClean="0"/>
              <a:t>25/05/2016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1570293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9EFBA-5F7E-4E14-B5AE-854A267CD0C9}" type="datetimeFigureOut">
              <a:rPr lang="en-GB" smtClean="0"/>
              <a:t>25/05/2016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3438692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79EFBA-5F7E-4E14-B5AE-854A267CD0C9}" type="datetimeFigureOut">
              <a:rPr lang="en-GB" smtClean="0"/>
              <a:t>25/05/2016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7D34E-DED7-4954-AB50-17AAD1543495}" type="slidenum">
              <a:rPr lang="en-GB" smtClean="0"/>
              <a:t>‹#›</a:t>
            </a:fld>
            <a:endParaRPr lang="en-GB"/>
          </a:p>
        </p:txBody>
      </p:sp>
    </p:spTree>
    <p:extLst>
      <p:ext uri="{BB962C8B-B14F-4D97-AF65-F5344CB8AC3E}">
        <p14:creationId xmlns:p14="http://schemas.microsoft.com/office/powerpoint/2010/main" val="3263966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79EFBA-5F7E-4E14-B5AE-854A267CD0C9}" type="datetimeFigureOut">
              <a:rPr lang="en-GB" smtClean="0"/>
              <a:t>25/05/2016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7D34E-DED7-4954-AB50-17AAD1543495}" type="slidenum">
              <a:rPr lang="en-GB" smtClean="0"/>
              <a:t>‹#›</a:t>
            </a:fld>
            <a:endParaRPr lang="en-GB"/>
          </a:p>
        </p:txBody>
      </p:sp>
    </p:spTree>
    <p:extLst>
      <p:ext uri="{BB962C8B-B14F-4D97-AF65-F5344CB8AC3E}">
        <p14:creationId xmlns:p14="http://schemas.microsoft.com/office/powerpoint/2010/main" val="5245268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endParaRPr lang="en-US" smtClean="0"/>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defTabSz="457200" fontAlgn="auto">
              <a:spcBef>
                <a:spcPts val="0"/>
              </a:spcBef>
              <a:spcAft>
                <a:spcPts val="0"/>
              </a:spcAft>
              <a:defRPr sz="1200">
                <a:solidFill>
                  <a:prstClr val="black">
                    <a:tint val="75000"/>
                  </a:prstClr>
                </a:solidFill>
                <a:latin typeface="Calibri"/>
                <a:cs typeface="Arial" pitchFamily="34" charset="0"/>
              </a:defRPr>
            </a:lvl1pPr>
          </a:lstStyle>
          <a:p>
            <a:pPr>
              <a:defRPr/>
            </a:pPr>
            <a:fld id="{A00CBBD9-7EBD-4F6B-9C3E-9560AB8CB9FF}" type="datetimeFigureOut">
              <a:rPr lang="en-US"/>
              <a:pPr>
                <a:defRPr/>
              </a:pPr>
              <a:t>5/25/2016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defTabSz="457200" fontAlgn="auto">
              <a:spcBef>
                <a:spcPts val="0"/>
              </a:spcBef>
              <a:spcAft>
                <a:spcPts val="0"/>
              </a:spcAft>
              <a:defRPr sz="1200">
                <a:solidFill>
                  <a:prstClr val="black">
                    <a:tint val="75000"/>
                  </a:prstClr>
                </a:solidFill>
                <a:latin typeface="Calibri"/>
                <a:cs typeface="Arial" pitchFamily="34"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defTabSz="457200" fontAlgn="auto">
              <a:spcBef>
                <a:spcPts val="0"/>
              </a:spcBef>
              <a:spcAft>
                <a:spcPts val="0"/>
              </a:spcAft>
              <a:defRPr sz="1200">
                <a:solidFill>
                  <a:prstClr val="black">
                    <a:tint val="75000"/>
                  </a:prstClr>
                </a:solidFill>
                <a:latin typeface="Calibri"/>
                <a:cs typeface="Arial" pitchFamily="34" charset="0"/>
              </a:defRPr>
            </a:lvl1pPr>
          </a:lstStyle>
          <a:p>
            <a:pPr>
              <a:defRPr/>
            </a:pPr>
            <a:fld id="{2579936D-2A56-4256-AACD-436BEAD78ADE}" type="slidenum">
              <a:rPr lang="en-US"/>
              <a:pPr>
                <a:defRPr/>
              </a:pPr>
              <a:t>‹#›</a:t>
            </a:fld>
            <a:endParaRPr lang="en-US"/>
          </a:p>
        </p:txBody>
      </p:sp>
      <p:pic>
        <p:nvPicPr>
          <p:cNvPr id="3079" name="Picture 8" descr="JIMJAM PINGU COVERx.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35428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39.jpg"/><Relationship Id="rId13" Type="http://schemas.microsoft.com/office/2007/relationships/hdphoto" Target="../media/hdphoto2.wdp"/><Relationship Id="rId3" Type="http://schemas.openxmlformats.org/officeDocument/2006/relationships/image" Target="../media/image34.jpg"/><Relationship Id="rId7" Type="http://schemas.openxmlformats.org/officeDocument/2006/relationships/image" Target="../media/image38.jpg"/><Relationship Id="rId12" Type="http://schemas.openxmlformats.org/officeDocument/2006/relationships/image" Target="../media/image42.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1.png"/><Relationship Id="rId5" Type="http://schemas.openxmlformats.org/officeDocument/2006/relationships/image" Target="../media/image36.jpg"/><Relationship Id="rId10" Type="http://schemas.openxmlformats.org/officeDocument/2006/relationships/hyperlink" Target="http://www.planetnemoanimation.com/wp-content/uploads/2012/10/tam189.png" TargetMode="External"/><Relationship Id="rId4" Type="http://schemas.openxmlformats.org/officeDocument/2006/relationships/image" Target="../media/image35.jpg"/><Relationship Id="rId9" Type="http://schemas.openxmlformats.org/officeDocument/2006/relationships/image" Target="../media/image40.png"/></Relationships>
</file>

<file path=ppt/slides/_rels/slide1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jpg"/><Relationship Id="rId7"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png"/><Relationship Id="rId7" Type="http://schemas.microsoft.com/office/2007/relationships/hdphoto" Target="../media/hdphoto1.wdp"/><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8" Type="http://schemas.openxmlformats.org/officeDocument/2006/relationships/image" Target="../media/image21.jpg"/><Relationship Id="rId13" Type="http://schemas.openxmlformats.org/officeDocument/2006/relationships/image" Target="../media/image26.png"/><Relationship Id="rId3" Type="http://schemas.openxmlformats.org/officeDocument/2006/relationships/image" Target="../media/image16.jpg"/><Relationship Id="rId7" Type="http://schemas.openxmlformats.org/officeDocument/2006/relationships/image" Target="../media/image20.jpg"/><Relationship Id="rId12"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jpg"/><Relationship Id="rId15" Type="http://schemas.openxmlformats.org/officeDocument/2006/relationships/image" Target="../media/image28.png"/><Relationship Id="rId10" Type="http://schemas.openxmlformats.org/officeDocument/2006/relationships/image" Target="../media/image23.png"/><Relationship Id="rId4" Type="http://schemas.openxmlformats.org/officeDocument/2006/relationships/image" Target="../media/image17.jpg"/><Relationship Id="rId9" Type="http://schemas.openxmlformats.org/officeDocument/2006/relationships/image" Target="../media/image22.png"/><Relationship Id="rId14" Type="http://schemas.openxmlformats.org/officeDocument/2006/relationships/image" Target="../media/image27.jpg"/></Relationships>
</file>

<file path=ppt/slides/_rels/slide8.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9.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19764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sp>
        <p:nvSpPr>
          <p:cNvPr id="5" name="Rectangle 3"/>
          <p:cNvSpPr txBox="1">
            <a:spLocks noChangeArrowheads="1"/>
          </p:cNvSpPr>
          <p:nvPr/>
        </p:nvSpPr>
        <p:spPr>
          <a:xfrm>
            <a:off x="-1135179" y="260648"/>
            <a:ext cx="8388624" cy="12906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439863" lvl="2">
              <a:spcBef>
                <a:spcPts val="400"/>
              </a:spcBef>
            </a:pPr>
            <a:r>
              <a:rPr lang="en-GB" sz="1200" dirty="0" smtClean="0">
                <a:solidFill>
                  <a:srgbClr val="92D050"/>
                </a:solidFill>
                <a:latin typeface="Arial" charset="0"/>
              </a:rPr>
              <a:t>Up to 5 combined programming hours at a time</a:t>
            </a:r>
          </a:p>
          <a:p>
            <a:pPr marL="1439863" lvl="2">
              <a:spcBef>
                <a:spcPts val="400"/>
              </a:spcBef>
            </a:pPr>
            <a:r>
              <a:rPr lang="en-GB" sz="1200" dirty="0" smtClean="0">
                <a:solidFill>
                  <a:srgbClr val="92D050"/>
                </a:solidFill>
                <a:latin typeface="Arial" charset="0"/>
              </a:rPr>
              <a:t>Oldest episodes are refreshed each month</a:t>
            </a:r>
          </a:p>
          <a:p>
            <a:pPr marL="1439863" lvl="2">
              <a:spcBef>
                <a:spcPts val="400"/>
              </a:spcBef>
            </a:pPr>
            <a:r>
              <a:rPr lang="en-GB" sz="1200" dirty="0" smtClean="0">
                <a:solidFill>
                  <a:srgbClr val="92D050"/>
                </a:solidFill>
                <a:latin typeface="Arial" charset="0"/>
              </a:rPr>
              <a:t>FTP/Aspera file delivery</a:t>
            </a:r>
          </a:p>
          <a:p>
            <a:pPr marL="1439863" lvl="2">
              <a:spcBef>
                <a:spcPts val="400"/>
              </a:spcBef>
            </a:pPr>
            <a:r>
              <a:rPr lang="en-GB" sz="1200" dirty="0" smtClean="0">
                <a:solidFill>
                  <a:srgbClr val="92D050"/>
                </a:solidFill>
                <a:latin typeface="Arial" charset="0"/>
              </a:rPr>
              <a:t>6 month VOD schedule:</a:t>
            </a:r>
            <a:endParaRPr lang="en-GB" sz="1200" dirty="0">
              <a:solidFill>
                <a:srgbClr val="92D050"/>
              </a:solidFill>
              <a:latin typeface="Arial" charset="0"/>
            </a:endParaRPr>
          </a:p>
        </p:txBody>
      </p:sp>
      <p:sp>
        <p:nvSpPr>
          <p:cNvPr id="6" name="Rectangle 2"/>
          <p:cNvSpPr>
            <a:spLocks noGrp="1" noChangeArrowheads="1"/>
          </p:cNvSpPr>
          <p:nvPr>
            <p:ph type="title"/>
          </p:nvPr>
        </p:nvSpPr>
        <p:spPr>
          <a:xfrm>
            <a:off x="1403648" y="116632"/>
            <a:ext cx="8229600" cy="561975"/>
          </a:xfrm>
        </p:spPr>
        <p:txBody>
          <a:bodyPr/>
          <a:lstStyle/>
          <a:p>
            <a:pPr eaLnBrk="1" hangingPunct="1"/>
            <a:r>
              <a:rPr lang="en-GB" sz="2000" b="1" dirty="0" smtClean="0">
                <a:solidFill>
                  <a:srgbClr val="92D050"/>
                </a:solidFill>
                <a:latin typeface="Arial" charset="0"/>
              </a:rPr>
              <a:t>Companion VOD Service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 y="5583600"/>
            <a:ext cx="975360" cy="97536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0400" y="5583600"/>
            <a:ext cx="952368" cy="9523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8000" y="5583600"/>
            <a:ext cx="940176" cy="94017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31600" y="5583600"/>
            <a:ext cx="938784" cy="938784"/>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712" y="5583600"/>
            <a:ext cx="932688" cy="938784"/>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04400" y="5583600"/>
            <a:ext cx="962640" cy="962640"/>
          </a:xfrm>
          <a:prstGeom prst="rect">
            <a:avLst/>
          </a:prstGeom>
        </p:spPr>
      </p:pic>
      <p:graphicFrame>
        <p:nvGraphicFramePr>
          <p:cNvPr id="20" name="Table 19"/>
          <p:cNvGraphicFramePr>
            <a:graphicFrameLocks noGrp="1"/>
          </p:cNvGraphicFramePr>
          <p:nvPr>
            <p:extLst>
              <p:ext uri="{D42A27DB-BD31-4B8C-83A1-F6EECF244321}">
                <p14:modId xmlns:p14="http://schemas.microsoft.com/office/powerpoint/2010/main" val="785223474"/>
              </p:ext>
            </p:extLst>
          </p:nvPr>
        </p:nvGraphicFramePr>
        <p:xfrm>
          <a:off x="133199" y="1268760"/>
          <a:ext cx="8831289" cy="4148169"/>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484251"/>
                <a:gridCol w="1064207"/>
                <a:gridCol w="6282831"/>
              </a:tblGrid>
              <a:tr h="170706">
                <a:tc>
                  <a:txBody>
                    <a:bodyPr/>
                    <a:lstStyle/>
                    <a:p>
                      <a:pPr algn="ctr" fontAlgn="t"/>
                      <a:r>
                        <a:rPr lang="en-GB" sz="1000" b="1" u="none" strike="noStrike" dirty="0">
                          <a:effectLst/>
                        </a:rPr>
                        <a:t>Title</a:t>
                      </a:r>
                      <a:endParaRPr lang="en-GB" sz="1000" b="1" i="0" u="none" strike="noStrike" dirty="0">
                        <a:effectLst/>
                        <a:latin typeface="Calibri" panose="020F0502020204030204" pitchFamily="34" charset="0"/>
                      </a:endParaRPr>
                    </a:p>
                  </a:txBody>
                  <a:tcPr marL="4151" marR="4151" marT="4151" marB="0">
                    <a:solidFill>
                      <a:srgbClr val="97709D"/>
                    </a:solidFill>
                  </a:tcPr>
                </a:tc>
                <a:tc>
                  <a:txBody>
                    <a:bodyPr/>
                    <a:lstStyle/>
                    <a:p>
                      <a:pPr algn="ctr" fontAlgn="t"/>
                      <a:r>
                        <a:rPr lang="en-GB" sz="1000" b="1" u="none" strike="noStrike" dirty="0">
                          <a:effectLst/>
                        </a:rPr>
                        <a:t>Eps name</a:t>
                      </a:r>
                      <a:endParaRPr lang="en-GB" sz="1000" b="1" i="0" u="none" strike="noStrike" dirty="0">
                        <a:effectLst/>
                        <a:latin typeface="Calibri" panose="020F0502020204030204" pitchFamily="34" charset="0"/>
                      </a:endParaRPr>
                    </a:p>
                  </a:txBody>
                  <a:tcPr marL="4151" marR="4151" marT="4151" marB="0">
                    <a:solidFill>
                      <a:srgbClr val="97709D"/>
                    </a:solidFill>
                  </a:tcPr>
                </a:tc>
                <a:tc>
                  <a:txBody>
                    <a:bodyPr/>
                    <a:lstStyle/>
                    <a:p>
                      <a:pPr algn="ctr" fontAlgn="t"/>
                      <a:r>
                        <a:rPr lang="en-GB" sz="1000" b="1" u="none" strike="noStrike" dirty="0">
                          <a:effectLst/>
                        </a:rPr>
                        <a:t>Short Synopsis</a:t>
                      </a:r>
                      <a:endParaRPr lang="en-GB" sz="1000" b="1" i="0" u="none" strike="noStrike" dirty="0">
                        <a:effectLst/>
                        <a:latin typeface="Calibri" panose="020F0502020204030204" pitchFamily="34" charset="0"/>
                      </a:endParaRPr>
                    </a:p>
                  </a:txBody>
                  <a:tcPr marL="4151" marR="4151" marT="4151" marB="0">
                    <a:solidFill>
                      <a:srgbClr val="97709D"/>
                    </a:solidFill>
                  </a:tcPr>
                </a:tc>
              </a:tr>
              <a:tr h="83015">
                <a:tc>
                  <a:txBody>
                    <a:bodyPr/>
                    <a:lstStyle/>
                    <a:p>
                      <a:pPr algn="l" fontAlgn="b"/>
                      <a:r>
                        <a:rPr lang="en-GB" sz="600" u="none" strike="noStrike" dirty="0">
                          <a:effectLst/>
                        </a:rPr>
                        <a:t>JimJam Presents, </a:t>
                      </a:r>
                      <a:r>
                        <a:rPr lang="en-GB" sz="600" u="none" strike="noStrike" dirty="0" err="1">
                          <a:effectLst/>
                        </a:rPr>
                        <a:t>Agi</a:t>
                      </a:r>
                      <a:r>
                        <a:rPr lang="en-GB" sz="600" u="none" strike="noStrike" dirty="0">
                          <a:effectLst/>
                        </a:rPr>
                        <a:t> </a:t>
                      </a:r>
                      <a:r>
                        <a:rPr lang="en-GB" sz="600" u="none" strike="noStrike" dirty="0" err="1">
                          <a:effectLst/>
                        </a:rPr>
                        <a:t>Bagi</a:t>
                      </a:r>
                      <a:r>
                        <a:rPr lang="en-GB" sz="600" u="none" strike="noStrike" dirty="0">
                          <a:effectLst/>
                        </a:rPr>
                        <a:t> (Series 1)</a:t>
                      </a:r>
                      <a:endParaRPr lang="en-GB" sz="600" b="0" i="0" u="none" strike="noStrike" dirty="0">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5 Colourful Rain</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The </a:t>
                      </a:r>
                      <a:r>
                        <a:rPr lang="en-GB" sz="600" u="none" strike="noStrike" dirty="0" err="1">
                          <a:effectLst/>
                        </a:rPr>
                        <a:t>Agingas</a:t>
                      </a:r>
                      <a:r>
                        <a:rPr lang="en-GB" sz="600" u="none" strike="noStrike" dirty="0">
                          <a:effectLst/>
                        </a:rPr>
                        <a:t> continue the spring cleaning, and decide to renovate their village. </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dirty="0">
                          <a:effectLst/>
                        </a:rPr>
                        <a:t>JimJam Presents, Bob the Builder (Series 4)</a:t>
                      </a:r>
                      <a:endParaRPr lang="en-GB" sz="600" b="0" i="0" u="none" strike="noStrike" dirty="0">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8 Farmer Pickles' Pigeon</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Farmer Pickles calls by to ask Bob to build a run for Scruffty, but he drops his mobile phone.  </a:t>
                      </a:r>
                      <a:endParaRPr lang="en-GB" sz="600" b="0" i="0" u="none" strike="noStrike">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Heroes of the City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Ep 8 The Airplane that Disappeared</a:t>
                      </a:r>
                      <a:endParaRPr lang="en-GB" sz="600" b="0" i="0" u="none" strike="noStrike" dirty="0">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One foggy morning, the mail doesn’t arrive. The inhabitants of the city wait patiently.</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Hip Hip Hurray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9 Where's My Cloud?</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Giraffe tries to paint Hip-Hip but she cannot concentrate because the clouds are constantly changing their location, why does it happen? </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Jarmies (Series 2)</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Ep 21 Cards and Carrots</a:t>
                      </a:r>
                      <a:endParaRPr lang="en-GB" sz="600" b="0" i="0" u="none" strike="noStrike" dirty="0">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Tommy sees Tim and Holly playing bunny hops, so the Jarmies play bunny hops too.</a:t>
                      </a:r>
                      <a:endParaRPr lang="en-GB" sz="600" b="0" i="0" u="none" strike="noStrike">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Kipper (Series 4)</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8 Crazy Golf</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Tiger wants to show everyone how good he is at crazy golf. But he gets upset when Kipper and Arnold are better at it than him.</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Monkey See Monkey Do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5 Frog</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Monkey and the children are at the lake where Frog happily shows them how to be like him by teaching them to croak and leap.</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My Animal Friends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Ep14 Turtle</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This series explores the many wonders of our planets wildlife through the eyes of a child leaning life skills and importance of family.</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pt-BR" sz="600" u="none" strike="noStrike">
                          <a:effectLst/>
                        </a:rPr>
                        <a:t>JimJam Presents, Pingu (Series 2)</a:t>
                      </a:r>
                      <a:endParaRPr lang="pt-BR"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21 PINGU’s hospital visit</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With his mother, PINGU visits the injured </a:t>
                      </a:r>
                      <a:r>
                        <a:rPr lang="en-GB" sz="600" u="none" strike="noStrike" dirty="0" err="1">
                          <a:effectLst/>
                        </a:rPr>
                        <a:t>Pinga</a:t>
                      </a:r>
                      <a:r>
                        <a:rPr lang="en-GB" sz="600" u="none" strike="noStrike" dirty="0">
                          <a:effectLst/>
                        </a:rPr>
                        <a:t> in hospital.  PINGU manages to cheer up the whole ward by pretending to be the surgeon in a shadow play he puts on.  </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Thomas and Friends (Series 2)</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21 The Diseasel</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Some silly trucks cause trouble between Bill and Ben the tank engine twins and a diesel called </a:t>
                      </a:r>
                      <a:r>
                        <a:rPr lang="en-GB" sz="600" u="none" strike="noStrike" dirty="0" err="1">
                          <a:effectLst/>
                        </a:rPr>
                        <a:t>BoCo</a:t>
                      </a:r>
                      <a:r>
                        <a:rPr lang="en-GB" sz="600" u="none" strike="noStrike" dirty="0">
                          <a:effectLst/>
                        </a:rPr>
                        <a:t>.  Confusion reigns until Edward puffs in.</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Woody Buddies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8 Play Toy Bricks</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In the depth of the forest there is a </a:t>
                      </a:r>
                      <a:r>
                        <a:rPr lang="en-GB" sz="600" u="none" strike="noStrike" dirty="0" err="1">
                          <a:effectLst/>
                        </a:rPr>
                        <a:t>MuMu</a:t>
                      </a:r>
                      <a:r>
                        <a:rPr lang="en-GB" sz="600" u="none" strike="noStrike" dirty="0">
                          <a:effectLst/>
                        </a:rPr>
                        <a:t> Tribe where mysterious and lovely baby bugs live. They enjoy sunshine, games, friendships’ and happiness. Join our friends Woody Buddies where your heart will be touched every day.</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Agi Bagi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6 The New Forest</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On Agi, the oafish Strongy is playing hide-and-seek with the Gligluks, and accidentally uproots trees. </a:t>
                      </a:r>
                      <a:endParaRPr lang="en-GB" sz="600" b="0" i="0" u="none" strike="noStrike">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Bob the Builder (Series 4)</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9 Bob On The Run</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Mrs Percival is raising money for a new sports pavilion but, despite Bob going on a sponsored run, she is still far from reaching her target</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Heroes of the City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9 Tiger on the Loose</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It is bathing day at the Zoo. </a:t>
                      </a:r>
                      <a:r>
                        <a:rPr lang="en-GB" sz="600" u="none" strike="noStrike" dirty="0" err="1">
                          <a:effectLst/>
                        </a:rPr>
                        <a:t>Zoofi</a:t>
                      </a:r>
                      <a:r>
                        <a:rPr lang="en-GB" sz="600" u="none" strike="noStrike" dirty="0">
                          <a:effectLst/>
                        </a:rPr>
                        <a:t> only has the little tiger Tessa left to wash when she discovers that the pasture is empty!</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Hip Hip Hurray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10 Who kidnapped the storks?</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The Storks are the neighbours of the Parrots, but the Storks have disappeared. </a:t>
                      </a:r>
                      <a:endParaRPr lang="en-GB" sz="600" b="0" i="0" u="none" strike="noStrike" dirty="0">
                        <a:effectLst/>
                        <a:latin typeface="Arial" panose="020B0604020202020204" pitchFamily="34" charset="0"/>
                      </a:endParaRPr>
                    </a:p>
                  </a:txBody>
                  <a:tcPr marL="4151" marR="4151" marT="4151" marB="0" anchor="b">
                    <a:solidFill>
                      <a:srgbClr val="E8EFB9"/>
                    </a:solidFill>
                  </a:tcPr>
                </a:tc>
              </a:tr>
              <a:tr h="70563">
                <a:tc>
                  <a:txBody>
                    <a:bodyPr/>
                    <a:lstStyle/>
                    <a:p>
                      <a:pPr algn="l" fontAlgn="b"/>
                      <a:r>
                        <a:rPr lang="en-GB" sz="600" u="none" strike="noStrike">
                          <a:effectLst/>
                        </a:rPr>
                        <a:t>JimJam Presents, Jarmies (Series 2)</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22 Bubble Trouble</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Tim and Holly are playing with a bubble machine in the garden, the </a:t>
                      </a:r>
                      <a:r>
                        <a:rPr lang="en-GB" sz="600" u="none" strike="noStrike" dirty="0" err="1">
                          <a:effectLst/>
                        </a:rPr>
                        <a:t>Jarmies</a:t>
                      </a:r>
                      <a:r>
                        <a:rPr lang="en-GB" sz="600" u="none" strike="noStrike" dirty="0">
                          <a:effectLst/>
                        </a:rPr>
                        <a:t> make their own bubble wand.</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Kipper (Series 4)</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9 Echo Echo</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Kipper is confused when he finds himself having a conversation with an echo.  It turns out that the ‘echo’ is a chatty bird called Henry. </a:t>
                      </a:r>
                      <a:endParaRPr lang="en-GB" sz="600" b="0" i="0" u="none" strike="noStrike">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Monkey See Monkey Do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6 Lion</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Monkey and the children are at the Savannah learning to roar and act like the 'King of the Jungle' the Lion.</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My Animal Friends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Ep15 Bears</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This series explores the many wonders of our planets wildlife through the eyes of a child leaning life skills and importance of family.</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pt-BR" sz="600" u="none" strike="noStrike">
                          <a:effectLst/>
                        </a:rPr>
                        <a:t>JimJam Presents, Pingu (Series 2)</a:t>
                      </a:r>
                      <a:endParaRPr lang="pt-BR"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22 PINGU on the school trip</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The class outing takes them to see a sculptor, where a huge whale is being hewn.  During the visit a classmate climbs on the sculpture.</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Thomas and Friends (Series 2)</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22 Wrong Road </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Edward suggests Gordon runs a branch line for a change.  Proud Gordon the mainline engine refuses until one day he travels on a branch line by mistake.</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Woody Buddies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9 Bowling Game </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In the depth of the forest there is a </a:t>
                      </a:r>
                      <a:r>
                        <a:rPr lang="en-GB" sz="600" u="none" strike="noStrike" dirty="0" err="1">
                          <a:effectLst/>
                        </a:rPr>
                        <a:t>MuMu</a:t>
                      </a:r>
                      <a:r>
                        <a:rPr lang="en-GB" sz="600" u="none" strike="noStrike" dirty="0">
                          <a:effectLst/>
                        </a:rPr>
                        <a:t> Tribe where mysterious and lovely baby bugs live. They enjoy sunshine, games, friendships’ and happiness. Join our friends Woody Buddies where your heart will be touched every day.</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Agi Bagi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7 The Bumbly Corridors</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A lost seed rests underground on </a:t>
                      </a:r>
                      <a:r>
                        <a:rPr lang="en-GB" sz="600" u="none" strike="noStrike" dirty="0" err="1">
                          <a:effectLst/>
                        </a:rPr>
                        <a:t>Agi</a:t>
                      </a:r>
                      <a:r>
                        <a:rPr lang="en-GB" sz="600" u="none" strike="noStrike" dirty="0">
                          <a:effectLst/>
                        </a:rPr>
                        <a:t>. Its aroma has reached the planet’s largest chowhound – </a:t>
                      </a:r>
                      <a:r>
                        <a:rPr lang="en-GB" sz="600" u="none" strike="noStrike" dirty="0" err="1">
                          <a:effectLst/>
                        </a:rPr>
                        <a:t>Bumbly</a:t>
                      </a:r>
                      <a:r>
                        <a:rPr lang="en-GB" sz="600" u="none" strike="noStrike" dirty="0">
                          <a:effectLst/>
                        </a:rPr>
                        <a:t>. </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Bob the Builder (Series 4)</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10 Forget-me-Knot Bob</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Bob has a new personal organizer, which has details of all his jobs for the day.  However, as soon as Wendy sets off to build a garden wall, the screen goes blank.</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Heroes of the City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10 The Ice-cream Stall is on Fire</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Where is the smoke coming from? Calamity Crow calls the emergency services. Fire! The Heroes of the City turn out,</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Hip Hip Hurray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fr-FR" sz="600" u="none" strike="noStrike">
                          <a:effectLst/>
                        </a:rPr>
                        <a:t>Ep 11 Bon appetit Adelle!</a:t>
                      </a:r>
                      <a:endParaRPr lang="fr-FR"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Someone is constantly switching the beloved plant of kangaroo Kinga, Hip </a:t>
                      </a:r>
                      <a:r>
                        <a:rPr lang="en-GB" sz="600" u="none" strike="noStrike" dirty="0" err="1">
                          <a:effectLst/>
                        </a:rPr>
                        <a:t>Hip</a:t>
                      </a:r>
                      <a:r>
                        <a:rPr lang="en-GB" sz="600" u="none" strike="noStrike" dirty="0">
                          <a:effectLst/>
                        </a:rPr>
                        <a:t> is going to find out who does it. </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Jarmies (Series 2)</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23 Disaster in the Toy Box</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The Den is a mess, so the </a:t>
                      </a:r>
                      <a:r>
                        <a:rPr lang="en-GB" sz="600" u="none" strike="noStrike" dirty="0" err="1">
                          <a:effectLst/>
                        </a:rPr>
                        <a:t>Jarmies</a:t>
                      </a:r>
                      <a:r>
                        <a:rPr lang="en-GB" sz="600" u="none" strike="noStrike" dirty="0">
                          <a:effectLst/>
                        </a:rPr>
                        <a:t> decide to clear away their toys and put them in the toy box.</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Kipper (Series 4)</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10 The Big Freeze</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Kipper is excited when he looks out and sees snow.  He practises sledging with Big Owl before he and Tiger go to the snowy park.  </a:t>
                      </a:r>
                      <a:endParaRPr lang="en-GB" sz="600" b="0" i="0" u="none" strike="noStrike">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Monkey See Monkey Do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7 Rooster</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Monkey gets a wake up call from the Rooster and himself and the children learn to flap their wings like Rooster at the farm.</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My Animal Friends (Series 1)</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Ep16 Echidna </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This series explores the many wonders of our planets wildlife through the eyes of a child leaning life skills and importance of family.</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pt-BR" sz="600" u="none" strike="noStrike">
                          <a:effectLst/>
                        </a:rPr>
                        <a:t>JimJam Presents, Pingu (Series 2)</a:t>
                      </a:r>
                      <a:endParaRPr lang="pt-BR"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23 PINGU visits the Kindergarten </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PINGU accompanies little </a:t>
                      </a:r>
                      <a:r>
                        <a:rPr lang="en-GB" sz="600" u="none" strike="noStrike" dirty="0" err="1">
                          <a:effectLst/>
                        </a:rPr>
                        <a:t>Pinga</a:t>
                      </a:r>
                      <a:r>
                        <a:rPr lang="en-GB" sz="600" u="none" strike="noStrike" dirty="0">
                          <a:effectLst/>
                        </a:rPr>
                        <a:t> to the kindergarten.  On the way there, his friends laugh at him.  </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a:effectLst/>
                        </a:rPr>
                        <a:t>JimJam Presents, Thomas and Friends (Series 2)</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23 Edward's Exploit</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Gordon, James and Henry are teasing Edward for being old, but later an accident on an important journey shows just how strong Edward can be.</a:t>
                      </a:r>
                      <a:endParaRPr lang="en-GB" sz="600" b="0" i="0" u="none" strike="noStrike" dirty="0">
                        <a:effectLst/>
                        <a:latin typeface="Arial" panose="020B0604020202020204" pitchFamily="34" charset="0"/>
                      </a:endParaRPr>
                    </a:p>
                  </a:txBody>
                  <a:tcPr marL="4151" marR="4151" marT="4151" marB="0" anchor="b">
                    <a:solidFill>
                      <a:srgbClr val="E8EFB9"/>
                    </a:solidFill>
                  </a:tcPr>
                </a:tc>
              </a:tr>
              <a:tr h="83015">
                <a:tc>
                  <a:txBody>
                    <a:bodyPr/>
                    <a:lstStyle/>
                    <a:p>
                      <a:pPr algn="l" fontAlgn="b"/>
                      <a:r>
                        <a:rPr lang="en-GB" sz="600" u="none" strike="noStrike" dirty="0">
                          <a:effectLst/>
                        </a:rPr>
                        <a:t>JimJam Presents, Woody Buddies (Series 1)</a:t>
                      </a:r>
                      <a:endParaRPr lang="en-GB" sz="600" b="0" i="0" u="none" strike="noStrike" dirty="0">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a:effectLst/>
                        </a:rPr>
                        <a:t>Ep 10 The Dart Game</a:t>
                      </a:r>
                      <a:endParaRPr lang="en-GB" sz="600" b="0" i="0" u="none" strike="noStrike">
                        <a:effectLst/>
                        <a:latin typeface="Arial" panose="020B0604020202020204" pitchFamily="34" charset="0"/>
                      </a:endParaRPr>
                    </a:p>
                  </a:txBody>
                  <a:tcPr marL="4151" marR="4151" marT="4151" marB="0" anchor="b">
                    <a:solidFill>
                      <a:srgbClr val="E8EFB9"/>
                    </a:solidFill>
                  </a:tcPr>
                </a:tc>
                <a:tc>
                  <a:txBody>
                    <a:bodyPr/>
                    <a:lstStyle/>
                    <a:p>
                      <a:pPr algn="l" fontAlgn="b"/>
                      <a:r>
                        <a:rPr lang="en-GB" sz="600" u="none" strike="noStrike" dirty="0">
                          <a:effectLst/>
                        </a:rPr>
                        <a:t>In the depth of the forest there is a </a:t>
                      </a:r>
                      <a:r>
                        <a:rPr lang="en-GB" sz="600" u="none" strike="noStrike" dirty="0" err="1">
                          <a:effectLst/>
                        </a:rPr>
                        <a:t>MuMu</a:t>
                      </a:r>
                      <a:r>
                        <a:rPr lang="en-GB" sz="600" u="none" strike="noStrike" dirty="0">
                          <a:effectLst/>
                        </a:rPr>
                        <a:t> Tribe where mysterious and lovely baby bugs live. They enjoy sunshine, games, friendships’ and happiness. Join our friends Woody Buddies where your heart will be touched every day.</a:t>
                      </a:r>
                      <a:endParaRPr lang="en-GB" sz="600" b="0" i="0" u="none" strike="noStrike" dirty="0">
                        <a:effectLst/>
                        <a:latin typeface="Arial" panose="020B0604020202020204" pitchFamily="34" charset="0"/>
                      </a:endParaRPr>
                    </a:p>
                  </a:txBody>
                  <a:tcPr marL="4151" marR="4151" marT="4151" marB="0" anchor="b">
                    <a:solidFill>
                      <a:srgbClr val="E8EFB9"/>
                    </a:solidFill>
                  </a:tcPr>
                </a:tc>
              </a:tr>
            </a:tbl>
          </a:graphicData>
        </a:graphic>
      </p:graphicFrame>
      <p:pic>
        <p:nvPicPr>
          <p:cNvPr id="15" name="Picture 14" descr="Z:\Programming &amp; On Air\Programme Resources\JimJam\MY ANIMAL FAMILY\MAF_logo.pn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43921" y="5583600"/>
            <a:ext cx="1031151" cy="952368"/>
          </a:xfrm>
          <a:prstGeom prst="rect">
            <a:avLst/>
          </a:prstGeom>
          <a:noFill/>
          <a:ln>
            <a:noFill/>
          </a:ln>
        </p:spPr>
      </p:pic>
      <p:pic>
        <p:nvPicPr>
          <p:cNvPr id="16" name="Picture 15" descr="tam189">
            <a:hlinkClick r:id="rId10"/>
          </p:cNvPr>
          <p:cNvPicPr/>
          <p:nvPr/>
        </p:nvPicPr>
        <p:blipFill>
          <a:blip r:embed="rId11">
            <a:extLst>
              <a:ext uri="{28A0092B-C50C-407E-A947-70E740481C1C}">
                <a14:useLocalDpi xmlns:a14="http://schemas.microsoft.com/office/drawing/2010/main" val="0"/>
              </a:ext>
            </a:extLst>
          </a:blip>
          <a:srcRect/>
          <a:stretch>
            <a:fillRect/>
          </a:stretch>
        </p:blipFill>
        <p:spPr bwMode="auto">
          <a:xfrm>
            <a:off x="5257504" y="5583600"/>
            <a:ext cx="904768" cy="921252"/>
          </a:xfrm>
          <a:prstGeom prst="rect">
            <a:avLst/>
          </a:prstGeom>
          <a:ln/>
        </p:spPr>
        <p:style>
          <a:lnRef idx="2">
            <a:schemeClr val="dk1"/>
          </a:lnRef>
          <a:fillRef idx="1">
            <a:schemeClr val="lt1"/>
          </a:fillRef>
          <a:effectRef idx="0">
            <a:schemeClr val="dk1"/>
          </a:effectRef>
          <a:fontRef idx="minor">
            <a:schemeClr val="dk1"/>
          </a:fontRef>
        </p:style>
      </p:pic>
      <p:pic>
        <p:nvPicPr>
          <p:cNvPr id="17" name="Picture 16" descr="C:\Users\joshua.spink\JimJam\BeNeLux Pres\Hereos of the city.png"/>
          <p:cNvPicPr/>
          <p:nvPr/>
        </p:nvPicPr>
        <p:blipFill>
          <a:blip r:embed="rId12" cstate="email">
            <a:extLst>
              <a:ext uri="{BEBA8EAE-BF5A-486C-A8C5-ECC9F3942E4B}">
                <a14:imgProps xmlns:a14="http://schemas.microsoft.com/office/drawing/2010/main">
                  <a14:imgLayer r:embed="rId13">
                    <a14:imgEffect>
                      <a14:backgroundRemoval t="1116" b="98047" l="420" r="98151">
                        <a14:foregroundMark x1="28908" y1="23710" x2="27815" y2="76430"/>
                        <a14:foregroundMark x1="7143" y1="67225" x2="32941" y2="62204"/>
                        <a14:foregroundMark x1="33025" y1="34728" x2="41008" y2="55509"/>
                        <a14:foregroundMark x1="17479" y1="24547" x2="15210" y2="49930"/>
                        <a14:foregroundMark x1="9664" y1="39052" x2="8067" y2="45049"/>
                        <a14:foregroundMark x1="7311" y1="48396" x2="9832" y2="38215"/>
                        <a14:foregroundMark x1="48739" y1="56485" x2="54622" y2="48117"/>
                        <a14:foregroundMark x1="80420" y1="67085" x2="76050" y2="55927"/>
                        <a14:foregroundMark x1="63613" y1="21339" x2="80420" y2="14644"/>
                        <a14:foregroundMark x1="56807" y1="6137" x2="89244" y2="28173"/>
                        <a14:foregroundMark x1="91092" y1="20084" x2="68571" y2="3208"/>
                        <a14:foregroundMark x1="90588" y1="21478" x2="90252" y2="29428"/>
                        <a14:foregroundMark x1="90840" y1="28173" x2="90840" y2="30126"/>
                        <a14:foregroundMark x1="55714" y1="6974" x2="60000" y2="25662"/>
                        <a14:foregroundMark x1="53950" y1="22594" x2="62689" y2="17434"/>
                        <a14:foregroundMark x1="53529" y1="17852" x2="61597" y2="20084"/>
                        <a14:foregroundMark x1="52857" y1="18828" x2="53025" y2="23152"/>
                        <a14:foregroundMark x1="62689" y1="45746" x2="62521" y2="49791"/>
                        <a14:foregroundMark x1="36639" y1="35565" x2="40168" y2="46583"/>
                        <a14:backgroundMark x1="57059" y1="4045" x2="66807" y2="2092"/>
                        <a14:backgroundMark x1="75042" y1="5439" x2="68067" y2="976"/>
                      </a14:backgroundRemoval>
                    </a14:imgEffect>
                  </a14:imgLayer>
                </a14:imgProps>
              </a:ext>
              <a:ext uri="{28A0092B-C50C-407E-A947-70E740481C1C}">
                <a14:useLocalDpi xmlns:a14="http://schemas.microsoft.com/office/drawing/2010/main"/>
              </a:ext>
            </a:extLst>
          </a:blip>
          <a:srcRect/>
          <a:stretch>
            <a:fillRect/>
          </a:stretch>
        </p:blipFill>
        <p:spPr bwMode="auto">
          <a:xfrm>
            <a:off x="3204576" y="5589240"/>
            <a:ext cx="1011424" cy="934572"/>
          </a:xfrm>
          <a:prstGeom prst="rect">
            <a:avLst/>
          </a:prstGeom>
          <a:extLst/>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7046460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sp>
        <p:nvSpPr>
          <p:cNvPr id="3" name="Rectangle 36"/>
          <p:cNvSpPr>
            <a:spLocks noChangeArrowheads="1"/>
          </p:cNvSpPr>
          <p:nvPr/>
        </p:nvSpPr>
        <p:spPr bwMode="auto">
          <a:xfrm>
            <a:off x="261938" y="981075"/>
            <a:ext cx="8669337" cy="292735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177800" indent="-177800">
              <a:lnSpc>
                <a:spcPct val="110000"/>
              </a:lnSpc>
              <a:spcBef>
                <a:spcPct val="20000"/>
              </a:spcBef>
              <a:buClr>
                <a:srgbClr val="99CC00"/>
              </a:buClr>
              <a:buFontTx/>
              <a:buChar char="•"/>
              <a:defRPr/>
            </a:pPr>
            <a:r>
              <a:rPr lang="en-US" sz="1400" dirty="0">
                <a:solidFill>
                  <a:srgbClr val="99CC00"/>
                </a:solidFill>
                <a:latin typeface="Arial" pitchFamily="34" charset="0"/>
                <a:cs typeface="Arial" pitchFamily="34" charset="0"/>
              </a:rPr>
              <a:t>B</a:t>
            </a:r>
            <a:r>
              <a:rPr lang="en-GB" sz="1400" dirty="0" err="1">
                <a:solidFill>
                  <a:srgbClr val="99CC00"/>
                </a:solidFill>
                <a:latin typeface="VAG Rounded Std Thin" pitchFamily="34" charset="0"/>
                <a:cs typeface="Arial" pitchFamily="34" charset="0"/>
              </a:rPr>
              <a:t>asic</a:t>
            </a:r>
            <a:r>
              <a:rPr lang="en-GB" sz="1400" dirty="0">
                <a:solidFill>
                  <a:srgbClr val="99CC00"/>
                </a:solidFill>
                <a:latin typeface="VAG Rounded Std Thin" pitchFamily="34" charset="0"/>
                <a:cs typeface="Arial" pitchFamily="34" charset="0"/>
              </a:rPr>
              <a:t> introduction to computer navigation for Kids aged 2-10</a:t>
            </a:r>
          </a:p>
          <a:p>
            <a:pPr marL="177800" indent="-177800">
              <a:lnSpc>
                <a:spcPct val="110000"/>
              </a:lnSpc>
              <a:spcBef>
                <a:spcPct val="20000"/>
              </a:spcBef>
              <a:buClr>
                <a:srgbClr val="99CC00"/>
              </a:buClr>
              <a:buFontTx/>
              <a:buChar char="•"/>
              <a:defRPr/>
            </a:pPr>
            <a:r>
              <a:rPr lang="en-GB" sz="1400" dirty="0">
                <a:solidFill>
                  <a:srgbClr val="99CC00"/>
                </a:solidFill>
                <a:latin typeface="VAG Rounded Std Thin" pitchFamily="34" charset="0"/>
                <a:cs typeface="Arial" pitchFamily="34" charset="0"/>
              </a:rPr>
              <a:t>Educational programmes e.g. </a:t>
            </a:r>
            <a:r>
              <a:rPr lang="en-GB" sz="1400" i="1" dirty="0">
                <a:solidFill>
                  <a:srgbClr val="99CC00"/>
                </a:solidFill>
                <a:latin typeface="Arial" pitchFamily="34" charset="0"/>
                <a:cs typeface="Arial" pitchFamily="34" charset="0"/>
              </a:rPr>
              <a:t>My First Music, Puzzle King, Easy Paint, </a:t>
            </a:r>
            <a:r>
              <a:rPr lang="en-GB" sz="1400" i="1" dirty="0" err="1">
                <a:solidFill>
                  <a:srgbClr val="99CC00"/>
                </a:solidFill>
                <a:latin typeface="Arial" pitchFamily="34" charset="0"/>
                <a:cs typeface="Arial" pitchFamily="34" charset="0"/>
              </a:rPr>
              <a:t>FunCam</a:t>
            </a:r>
            <a:r>
              <a:rPr lang="en-GB" sz="1400" i="1" dirty="0">
                <a:solidFill>
                  <a:srgbClr val="99CC00"/>
                </a:solidFill>
                <a:latin typeface="Arial" pitchFamily="34" charset="0"/>
                <a:cs typeface="Arial" pitchFamily="34" charset="0"/>
              </a:rPr>
              <a:t>, Easy Write</a:t>
            </a:r>
          </a:p>
          <a:p>
            <a:pPr marL="177800" indent="-177800">
              <a:lnSpc>
                <a:spcPct val="120000"/>
              </a:lnSpc>
              <a:buClr>
                <a:srgbClr val="99CC00"/>
              </a:buClr>
              <a:buFontTx/>
              <a:buChar char="•"/>
              <a:defRPr/>
            </a:pPr>
            <a:r>
              <a:rPr lang="en-US" sz="1400" kern="0" dirty="0">
                <a:solidFill>
                  <a:srgbClr val="99CC00"/>
                </a:solidFill>
                <a:latin typeface="Arial" pitchFamily="34" charset="0"/>
                <a:cs typeface="Arial" pitchFamily="34" charset="0"/>
              </a:rPr>
              <a:t>Kids can browse internet and send emails in pre-approved and protected walled garden</a:t>
            </a:r>
          </a:p>
          <a:p>
            <a:pPr marL="177800" indent="-177800">
              <a:lnSpc>
                <a:spcPct val="120000"/>
              </a:lnSpc>
              <a:buClr>
                <a:srgbClr val="99CC00"/>
              </a:buClr>
              <a:buFontTx/>
              <a:buChar char="•"/>
              <a:defRPr/>
            </a:pPr>
            <a:r>
              <a:rPr lang="en-GB" sz="1400" dirty="0">
                <a:solidFill>
                  <a:srgbClr val="99CC00"/>
                </a:solidFill>
                <a:latin typeface="Arial" pitchFamily="34" charset="0"/>
                <a:cs typeface="Arial" pitchFamily="34" charset="0"/>
              </a:rPr>
              <a:t>Affiliate can select and add local kids websites to browser’s favourites</a:t>
            </a:r>
            <a:endParaRPr lang="en-US" sz="1400" kern="0" dirty="0">
              <a:solidFill>
                <a:srgbClr val="99CC00"/>
              </a:solidFill>
              <a:latin typeface="Arial" pitchFamily="34" charset="0"/>
              <a:cs typeface="Arial" pitchFamily="34" charset="0"/>
            </a:endParaRPr>
          </a:p>
          <a:p>
            <a:pPr marL="177800" indent="-177800">
              <a:lnSpc>
                <a:spcPct val="120000"/>
              </a:lnSpc>
              <a:buClr>
                <a:srgbClr val="99CC00"/>
              </a:buClr>
              <a:buFontTx/>
              <a:buChar char="•"/>
              <a:defRPr/>
            </a:pPr>
            <a:r>
              <a:rPr lang="en-US" sz="1400" kern="0" dirty="0">
                <a:solidFill>
                  <a:srgbClr val="99CC00"/>
                </a:solidFill>
                <a:latin typeface="Arial" pitchFamily="34" charset="0"/>
                <a:cs typeface="Arial" pitchFamily="34" charset="0"/>
              </a:rPr>
              <a:t>Parents control </a:t>
            </a:r>
            <a:r>
              <a:rPr lang="en-US" sz="1400" i="1" kern="0" dirty="0">
                <a:solidFill>
                  <a:srgbClr val="99CC00"/>
                </a:solidFill>
                <a:latin typeface="Arial" pitchFamily="34" charset="0"/>
                <a:cs typeface="Arial" pitchFamily="34" charset="0"/>
              </a:rPr>
              <a:t>when</a:t>
            </a:r>
            <a:r>
              <a:rPr lang="en-US" sz="1400" kern="0" dirty="0">
                <a:solidFill>
                  <a:srgbClr val="99CC00"/>
                </a:solidFill>
                <a:latin typeface="Arial" pitchFamily="34" charset="0"/>
                <a:cs typeface="Arial" pitchFamily="34" charset="0"/>
              </a:rPr>
              <a:t>, </a:t>
            </a:r>
            <a:r>
              <a:rPr lang="en-US" sz="1400" i="1" kern="0" dirty="0">
                <a:solidFill>
                  <a:srgbClr val="99CC00"/>
                </a:solidFill>
                <a:latin typeface="Arial" pitchFamily="34" charset="0"/>
                <a:cs typeface="Arial" pitchFamily="34" charset="0"/>
              </a:rPr>
              <a:t>how</a:t>
            </a:r>
            <a:r>
              <a:rPr lang="en-US" sz="1400" kern="0" dirty="0">
                <a:solidFill>
                  <a:srgbClr val="99CC00"/>
                </a:solidFill>
                <a:latin typeface="Arial" pitchFamily="34" charset="0"/>
                <a:cs typeface="Arial" pitchFamily="34" charset="0"/>
              </a:rPr>
              <a:t> and </a:t>
            </a:r>
            <a:r>
              <a:rPr lang="en-US" sz="1400" i="1" kern="0" dirty="0">
                <a:solidFill>
                  <a:srgbClr val="99CC00"/>
                </a:solidFill>
                <a:latin typeface="Arial" pitchFamily="34" charset="0"/>
                <a:cs typeface="Arial" pitchFamily="34" charset="0"/>
              </a:rPr>
              <a:t>which</a:t>
            </a:r>
            <a:r>
              <a:rPr lang="en-US" sz="1400" kern="0" dirty="0">
                <a:solidFill>
                  <a:srgbClr val="99CC00"/>
                </a:solidFill>
                <a:latin typeface="Arial" pitchFamily="34" charset="0"/>
                <a:cs typeface="Arial" pitchFamily="34" charset="0"/>
              </a:rPr>
              <a:t> </a:t>
            </a:r>
            <a:r>
              <a:rPr lang="en-US" sz="1400" kern="0" dirty="0" err="1">
                <a:solidFill>
                  <a:srgbClr val="99CC00"/>
                </a:solidFill>
                <a:latin typeface="Arial" pitchFamily="34" charset="0"/>
                <a:cs typeface="Arial" pitchFamily="34" charset="0"/>
              </a:rPr>
              <a:t>programmes</a:t>
            </a:r>
            <a:r>
              <a:rPr lang="en-US" sz="1400" kern="0" dirty="0">
                <a:solidFill>
                  <a:srgbClr val="99CC00"/>
                </a:solidFill>
                <a:latin typeface="Arial" pitchFamily="34" charset="0"/>
                <a:cs typeface="Arial" pitchFamily="34" charset="0"/>
              </a:rPr>
              <a:t> are accessed</a:t>
            </a:r>
          </a:p>
          <a:p>
            <a:pPr marL="177800" indent="-177800">
              <a:lnSpc>
                <a:spcPct val="110000"/>
              </a:lnSpc>
              <a:spcBef>
                <a:spcPct val="20000"/>
              </a:spcBef>
              <a:buClr>
                <a:srgbClr val="99CC00"/>
              </a:buClr>
              <a:buFontTx/>
              <a:buChar char="•"/>
              <a:defRPr/>
            </a:pPr>
            <a:r>
              <a:rPr lang="en-GB" sz="1400" kern="0" dirty="0">
                <a:solidFill>
                  <a:srgbClr val="99CC00"/>
                </a:solidFill>
                <a:latin typeface="Arial" pitchFamily="34" charset="0"/>
                <a:cs typeface="Arial" pitchFamily="34" charset="0"/>
              </a:rPr>
              <a:t>W</a:t>
            </a:r>
            <a:r>
              <a:rPr lang="en-US" sz="1400" kern="0" dirty="0" err="1">
                <a:solidFill>
                  <a:srgbClr val="99CC00"/>
                </a:solidFill>
                <a:latin typeface="Arial" pitchFamily="34" charset="0"/>
                <a:cs typeface="Arial" pitchFamily="34" charset="0"/>
              </a:rPr>
              <a:t>indows</a:t>
            </a:r>
            <a:r>
              <a:rPr lang="en-US" sz="1400" kern="0" dirty="0">
                <a:solidFill>
                  <a:srgbClr val="99CC00"/>
                </a:solidFill>
                <a:latin typeface="Arial" pitchFamily="34" charset="0"/>
                <a:cs typeface="Arial" pitchFamily="34" charset="0"/>
              </a:rPr>
              <a:t> Password Protection  to access to regular screen / settings / files </a:t>
            </a:r>
          </a:p>
          <a:p>
            <a:pPr marL="177800" indent="-177800">
              <a:lnSpc>
                <a:spcPct val="110000"/>
              </a:lnSpc>
              <a:spcBef>
                <a:spcPct val="20000"/>
              </a:spcBef>
              <a:buClr>
                <a:srgbClr val="99CC00"/>
              </a:buClr>
              <a:buFontTx/>
              <a:buChar char="•"/>
              <a:defRPr/>
            </a:pPr>
            <a:r>
              <a:rPr lang="en-GB" sz="1400" dirty="0">
                <a:solidFill>
                  <a:srgbClr val="99CC00"/>
                </a:solidFill>
                <a:latin typeface="Arial" pitchFamily="34" charset="0"/>
                <a:cs typeface="Arial" pitchFamily="34" charset="0"/>
              </a:rPr>
              <a:t>Download and customer service issues dealt with via Magic Desktop</a:t>
            </a:r>
          </a:p>
          <a:p>
            <a:pPr marL="177800" indent="-177800">
              <a:lnSpc>
                <a:spcPct val="110000"/>
              </a:lnSpc>
              <a:spcBef>
                <a:spcPct val="20000"/>
              </a:spcBef>
              <a:buClr>
                <a:srgbClr val="99CC00"/>
              </a:buClr>
              <a:buFontTx/>
              <a:buChar char="•"/>
              <a:defRPr/>
            </a:pPr>
            <a:r>
              <a:rPr lang="en-GB" sz="1400" dirty="0" smtClean="0">
                <a:solidFill>
                  <a:srgbClr val="99CC00"/>
                </a:solidFill>
                <a:latin typeface="Arial" pitchFamily="34" charset="0"/>
                <a:cs typeface="Arial" pitchFamily="34" charset="0"/>
              </a:rPr>
              <a:t>Operator </a:t>
            </a:r>
            <a:r>
              <a:rPr lang="en-GB" sz="1400" dirty="0">
                <a:solidFill>
                  <a:srgbClr val="99CC00"/>
                </a:solidFill>
                <a:latin typeface="Arial" pitchFamily="34" charset="0"/>
                <a:cs typeface="Arial" pitchFamily="34" charset="0"/>
              </a:rPr>
              <a:t>branding can be integrated into software</a:t>
            </a:r>
          </a:p>
          <a:p>
            <a:pPr marL="177800" indent="-177800">
              <a:lnSpc>
                <a:spcPct val="110000"/>
              </a:lnSpc>
              <a:spcBef>
                <a:spcPct val="20000"/>
              </a:spcBef>
              <a:buClr>
                <a:srgbClr val="99CC00"/>
              </a:buClr>
              <a:buFontTx/>
              <a:buChar char="•"/>
              <a:defRPr/>
            </a:pPr>
            <a:r>
              <a:rPr lang="en-GB" sz="1400" dirty="0">
                <a:solidFill>
                  <a:srgbClr val="99CC00"/>
                </a:solidFill>
                <a:latin typeface="Arial" pitchFamily="34" charset="0"/>
                <a:cs typeface="Arial" pitchFamily="34" charset="0"/>
              </a:rPr>
              <a:t>Available in a variety of different languages</a:t>
            </a:r>
          </a:p>
          <a:p>
            <a:pPr marL="177800" indent="-177800">
              <a:lnSpc>
                <a:spcPct val="110000"/>
              </a:lnSpc>
              <a:spcBef>
                <a:spcPct val="20000"/>
              </a:spcBef>
              <a:buClr>
                <a:srgbClr val="99CC00"/>
              </a:buClr>
              <a:buFontTx/>
              <a:buChar char="•"/>
              <a:defRPr/>
            </a:pPr>
            <a:r>
              <a:rPr lang="en-US" sz="1400" dirty="0">
                <a:solidFill>
                  <a:srgbClr val="99CC00"/>
                </a:solidFill>
                <a:latin typeface="Arial" pitchFamily="34" charset="0"/>
                <a:cs typeface="Arial" pitchFamily="34" charset="0"/>
              </a:rPr>
              <a:t>Interactive characters featured:</a:t>
            </a:r>
          </a:p>
          <a:p>
            <a:pPr marL="342900" indent="-342900">
              <a:lnSpc>
                <a:spcPct val="120000"/>
              </a:lnSpc>
              <a:buClr>
                <a:srgbClr val="99CC00"/>
              </a:buClr>
              <a:buFontTx/>
              <a:buChar char="•"/>
              <a:defRPr/>
            </a:pPr>
            <a:endParaRPr lang="en-GB" sz="1600" dirty="0">
              <a:solidFill>
                <a:srgbClr val="99CC00"/>
              </a:solidFill>
              <a:latin typeface="Arial" pitchFamily="34" charset="0"/>
              <a:cs typeface="Arial" pitchFamily="34" charset="0"/>
            </a:endParaRPr>
          </a:p>
          <a:p>
            <a:pPr marL="177800" indent="-177800">
              <a:lnSpc>
                <a:spcPct val="120000"/>
              </a:lnSpc>
              <a:buClr>
                <a:srgbClr val="99CC00"/>
              </a:buClr>
              <a:buFontTx/>
              <a:buChar char="•"/>
              <a:defRPr/>
            </a:pPr>
            <a:endParaRPr lang="en-US" sz="1600" kern="0" dirty="0">
              <a:solidFill>
                <a:srgbClr val="99CC00"/>
              </a:solidFill>
              <a:latin typeface="Arial" pitchFamily="34" charset="0"/>
              <a:cs typeface="Arial" pitchFamily="34" charset="0"/>
            </a:endParaRPr>
          </a:p>
          <a:p>
            <a:pPr marL="177800" indent="-177800">
              <a:lnSpc>
                <a:spcPct val="120000"/>
              </a:lnSpc>
              <a:buClr>
                <a:srgbClr val="99CC00"/>
              </a:buClr>
              <a:buFontTx/>
              <a:buChar char="•"/>
              <a:defRPr/>
            </a:pPr>
            <a:endParaRPr lang="en-US" sz="1600" kern="0" dirty="0">
              <a:solidFill>
                <a:srgbClr val="99CC00"/>
              </a:solidFill>
              <a:latin typeface="Arial" pitchFamily="34" charset="0"/>
              <a:cs typeface="Arial" pitchFamily="34" charset="0"/>
            </a:endParaRPr>
          </a:p>
          <a:p>
            <a:pPr marL="177800" indent="-177800">
              <a:lnSpc>
                <a:spcPct val="120000"/>
              </a:lnSpc>
              <a:buClr>
                <a:srgbClr val="99CC00"/>
              </a:buClr>
              <a:buFontTx/>
              <a:buChar char="•"/>
              <a:defRPr/>
            </a:pPr>
            <a:endParaRPr lang="en-US" sz="1600" kern="0" dirty="0">
              <a:solidFill>
                <a:srgbClr val="99CC00"/>
              </a:solidFill>
              <a:latin typeface="Arial" pitchFamily="34" charset="0"/>
              <a:cs typeface="Arial" pitchFamily="34" charset="0"/>
            </a:endParaRPr>
          </a:p>
          <a:p>
            <a:pPr marL="177800" indent="-177800">
              <a:lnSpc>
                <a:spcPct val="110000"/>
              </a:lnSpc>
              <a:spcBef>
                <a:spcPct val="20000"/>
              </a:spcBef>
              <a:buClr>
                <a:srgbClr val="99CC00"/>
              </a:buClr>
              <a:buFontTx/>
              <a:buChar char="•"/>
              <a:defRPr/>
            </a:pPr>
            <a:endParaRPr lang="en-GB" sz="1600" dirty="0">
              <a:solidFill>
                <a:srgbClr val="99CC00"/>
              </a:solidFill>
              <a:latin typeface="VAG Rounded Std Thin" pitchFamily="34" charset="0"/>
              <a:cs typeface="Arial" pitchFamily="34" charset="0"/>
            </a:endParaRPr>
          </a:p>
          <a:p>
            <a:pPr>
              <a:lnSpc>
                <a:spcPct val="110000"/>
              </a:lnSpc>
              <a:spcBef>
                <a:spcPct val="20000"/>
              </a:spcBef>
              <a:buClr>
                <a:srgbClr val="99CC00"/>
              </a:buClr>
              <a:defRPr/>
            </a:pPr>
            <a:endParaRPr lang="en-GB" sz="1600" dirty="0">
              <a:solidFill>
                <a:srgbClr val="99CC00"/>
              </a:solidFill>
              <a:latin typeface="VAG Rounded Std Thin" pitchFamily="34" charset="0"/>
              <a:cs typeface="Arial" pitchFamily="34" charset="0"/>
            </a:endParaRPr>
          </a:p>
        </p:txBody>
      </p:sp>
      <p:sp>
        <p:nvSpPr>
          <p:cNvPr id="5" name="Rectangle 2"/>
          <p:cNvSpPr>
            <a:spLocks noGrp="1" noChangeArrowheads="1"/>
          </p:cNvSpPr>
          <p:nvPr>
            <p:ph type="title"/>
          </p:nvPr>
        </p:nvSpPr>
        <p:spPr>
          <a:xfrm>
            <a:off x="539750" y="274638"/>
            <a:ext cx="8229600" cy="706437"/>
          </a:xfrm>
        </p:spPr>
        <p:txBody>
          <a:bodyPr/>
          <a:lstStyle/>
          <a:p>
            <a:pPr eaLnBrk="1" hangingPunct="1"/>
            <a:r>
              <a:rPr lang="en-GB" sz="1800" b="1" smtClean="0">
                <a:solidFill>
                  <a:srgbClr val="92D050"/>
                </a:solidFill>
                <a:latin typeface="Arial" charset="0"/>
              </a:rPr>
              <a:t>JimJam Themed Magic Desktop</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6800" y="1890000"/>
            <a:ext cx="1786128" cy="126187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7600" y="3146400"/>
            <a:ext cx="1574020" cy="38534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4000" y="4006800"/>
            <a:ext cx="1133762" cy="731460"/>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6000" y="4870800"/>
            <a:ext cx="1005757" cy="786319"/>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6000" y="5662800"/>
            <a:ext cx="1036234" cy="926515"/>
          </a:xfrm>
          <a:prstGeom prst="rect">
            <a:avLst/>
          </a:prstGeom>
        </p:spPr>
      </p:pic>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638800" y="3934800"/>
            <a:ext cx="3724348" cy="2663732"/>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92000" y="3715200"/>
            <a:ext cx="938706" cy="963088"/>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092000" y="4723200"/>
            <a:ext cx="1011852" cy="999661"/>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20000" y="5734800"/>
            <a:ext cx="1213004" cy="877751"/>
          </a:xfrm>
          <a:prstGeom prst="rect">
            <a:avLst/>
          </a:prstGeom>
        </p:spPr>
      </p:pic>
      <p:sp>
        <p:nvSpPr>
          <p:cNvPr id="18" name="Line 26"/>
          <p:cNvSpPr>
            <a:spLocks noChangeShapeType="1"/>
          </p:cNvSpPr>
          <p:nvPr/>
        </p:nvSpPr>
        <p:spPr bwMode="auto">
          <a:xfrm flipH="1" flipV="1">
            <a:off x="1908175" y="4292600"/>
            <a:ext cx="523875" cy="123825"/>
          </a:xfrm>
          <a:prstGeom prst="line">
            <a:avLst/>
          </a:prstGeom>
          <a:noFill/>
          <a:ln w="3175">
            <a:solidFill>
              <a:srgbClr val="69A2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Line 33"/>
          <p:cNvSpPr>
            <a:spLocks noChangeShapeType="1"/>
          </p:cNvSpPr>
          <p:nvPr/>
        </p:nvSpPr>
        <p:spPr bwMode="auto">
          <a:xfrm flipH="1" flipV="1">
            <a:off x="1908175" y="5157788"/>
            <a:ext cx="504825" cy="114300"/>
          </a:xfrm>
          <a:prstGeom prst="line">
            <a:avLst/>
          </a:prstGeom>
          <a:noFill/>
          <a:ln w="3175">
            <a:solidFill>
              <a:srgbClr val="69A2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34"/>
          <p:cNvSpPr>
            <a:spLocks noChangeShapeType="1"/>
          </p:cNvSpPr>
          <p:nvPr/>
        </p:nvSpPr>
        <p:spPr bwMode="auto">
          <a:xfrm flipH="1" flipV="1">
            <a:off x="1908175" y="6021388"/>
            <a:ext cx="504825" cy="85725"/>
          </a:xfrm>
          <a:prstGeom prst="line">
            <a:avLst/>
          </a:prstGeom>
          <a:noFill/>
          <a:ln w="3175">
            <a:solidFill>
              <a:srgbClr val="69A2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1" name="Line 19"/>
          <p:cNvSpPr>
            <a:spLocks noChangeShapeType="1"/>
          </p:cNvSpPr>
          <p:nvPr/>
        </p:nvSpPr>
        <p:spPr bwMode="auto">
          <a:xfrm flipV="1">
            <a:off x="6372225" y="4337187"/>
            <a:ext cx="600075" cy="123825"/>
          </a:xfrm>
          <a:prstGeom prst="line">
            <a:avLst/>
          </a:prstGeom>
          <a:noFill/>
          <a:ln w="3175">
            <a:solidFill>
              <a:srgbClr val="69A2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14"/>
          <p:cNvSpPr>
            <a:spLocks noChangeShapeType="1"/>
          </p:cNvSpPr>
          <p:nvPr/>
        </p:nvSpPr>
        <p:spPr bwMode="auto">
          <a:xfrm flipV="1">
            <a:off x="6372225" y="5160430"/>
            <a:ext cx="533400" cy="123825"/>
          </a:xfrm>
          <a:prstGeom prst="line">
            <a:avLst/>
          </a:prstGeom>
          <a:noFill/>
          <a:ln w="3175">
            <a:solidFill>
              <a:srgbClr val="69A2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Line 18"/>
          <p:cNvSpPr>
            <a:spLocks noChangeShapeType="1"/>
          </p:cNvSpPr>
          <p:nvPr/>
        </p:nvSpPr>
        <p:spPr bwMode="auto">
          <a:xfrm flipV="1">
            <a:off x="6372225" y="5949950"/>
            <a:ext cx="514350" cy="95250"/>
          </a:xfrm>
          <a:prstGeom prst="line">
            <a:avLst/>
          </a:prstGeom>
          <a:noFill/>
          <a:ln w="3175">
            <a:solidFill>
              <a:srgbClr val="69A2BB"/>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70464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sp>
        <p:nvSpPr>
          <p:cNvPr id="3" name="Text Box 2"/>
          <p:cNvSpPr txBox="1">
            <a:spLocks noChangeArrowheads="1"/>
          </p:cNvSpPr>
          <p:nvPr/>
        </p:nvSpPr>
        <p:spPr bwMode="auto">
          <a:xfrm>
            <a:off x="349250" y="1069975"/>
            <a:ext cx="7693025" cy="515302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12700">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90000" rIns="90000" bIns="90000"/>
          <a:lstStyle>
            <a:lvl1pPr marL="573088" indent="-285750" eaLnBrk="0" hangingPunct="0">
              <a:defRPr>
                <a:solidFill>
                  <a:schemeClr val="tx1"/>
                </a:solidFill>
                <a:latin typeface="Arial" charset="0"/>
              </a:defRPr>
            </a:lvl1pPr>
            <a:lvl2pPr marL="862013"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ts val="600"/>
              </a:spcBef>
              <a:buClr>
                <a:srgbClr val="92D050"/>
              </a:buClr>
              <a:buFont typeface="Arial" charset="0"/>
              <a:buChar char="•"/>
            </a:pPr>
            <a:r>
              <a:rPr lang="en-US" sz="1600" dirty="0" smtClean="0">
                <a:solidFill>
                  <a:srgbClr val="92D050"/>
                </a:solidFill>
                <a:cs typeface="Arial" charset="0"/>
              </a:rPr>
              <a:t>A </a:t>
            </a:r>
            <a:r>
              <a:rPr lang="en-US" sz="1600" dirty="0">
                <a:solidFill>
                  <a:srgbClr val="92D050"/>
                </a:solidFill>
                <a:cs typeface="Arial" charset="0"/>
              </a:rPr>
              <a:t>fun and safe viewing space for children 24 hours a day</a:t>
            </a:r>
          </a:p>
          <a:p>
            <a:pPr>
              <a:spcBef>
                <a:spcPts val="600"/>
              </a:spcBef>
              <a:buClr>
                <a:srgbClr val="92D050"/>
              </a:buClr>
              <a:buFont typeface="Arial" charset="0"/>
              <a:buChar char="•"/>
            </a:pPr>
            <a:endParaRPr lang="en-US" sz="1600" dirty="0">
              <a:solidFill>
                <a:srgbClr val="92D050"/>
              </a:solidFill>
              <a:cs typeface="Arial" charset="0"/>
            </a:endParaRPr>
          </a:p>
          <a:p>
            <a:pPr>
              <a:spcBef>
                <a:spcPts val="600"/>
              </a:spcBef>
              <a:buClr>
                <a:srgbClr val="92D050"/>
              </a:buClr>
              <a:buFont typeface="Arial" charset="0"/>
              <a:buChar char="•"/>
            </a:pPr>
            <a:r>
              <a:rPr lang="en-GB" sz="1600" dirty="0" smtClean="0">
                <a:solidFill>
                  <a:srgbClr val="92D050"/>
                </a:solidFill>
              </a:rPr>
              <a:t>Market </a:t>
            </a:r>
            <a:r>
              <a:rPr lang="en-GB" sz="1600" dirty="0">
                <a:solidFill>
                  <a:srgbClr val="92D050"/>
                </a:solidFill>
              </a:rPr>
              <a:t>leading content with strong ratings history</a:t>
            </a:r>
          </a:p>
          <a:p>
            <a:pPr>
              <a:spcBef>
                <a:spcPts val="600"/>
              </a:spcBef>
              <a:buClr>
                <a:srgbClr val="92D050"/>
              </a:buClr>
              <a:buFont typeface="Arial" charset="0"/>
              <a:buChar char="•"/>
            </a:pPr>
            <a:endParaRPr lang="en-GB" sz="1600" dirty="0">
              <a:solidFill>
                <a:srgbClr val="92D050"/>
              </a:solidFill>
            </a:endParaRPr>
          </a:p>
          <a:p>
            <a:pPr>
              <a:spcBef>
                <a:spcPts val="600"/>
              </a:spcBef>
              <a:buClr>
                <a:srgbClr val="92D050"/>
              </a:buClr>
              <a:buFont typeface="Arial" charset="0"/>
              <a:buChar char="•"/>
            </a:pPr>
            <a:r>
              <a:rPr lang="en-US" sz="1600" dirty="0" smtClean="0">
                <a:solidFill>
                  <a:srgbClr val="92D050"/>
                </a:solidFill>
              </a:rPr>
              <a:t>Encourages </a:t>
            </a:r>
            <a:r>
              <a:rPr lang="en-US" sz="1600" dirty="0">
                <a:solidFill>
                  <a:srgbClr val="92D050"/>
                </a:solidFill>
              </a:rPr>
              <a:t>imagination, creativity and self-expression through exploration, play, music and dance</a:t>
            </a:r>
          </a:p>
          <a:p>
            <a:pPr>
              <a:spcBef>
                <a:spcPts val="600"/>
              </a:spcBef>
              <a:buClr>
                <a:srgbClr val="92D050"/>
              </a:buClr>
              <a:buFont typeface="Arial" charset="0"/>
              <a:buChar char="•"/>
            </a:pPr>
            <a:endParaRPr lang="en-US" sz="1600" dirty="0">
              <a:solidFill>
                <a:srgbClr val="92D050"/>
              </a:solidFill>
            </a:endParaRPr>
          </a:p>
          <a:p>
            <a:pPr>
              <a:spcBef>
                <a:spcPts val="600"/>
              </a:spcBef>
              <a:buClr>
                <a:srgbClr val="92D050"/>
              </a:buClr>
              <a:buFont typeface="Arial" charset="0"/>
              <a:buChar char="•"/>
            </a:pPr>
            <a:r>
              <a:rPr lang="en-US" sz="1600" dirty="0" smtClean="0">
                <a:solidFill>
                  <a:srgbClr val="92D050"/>
                </a:solidFill>
              </a:rPr>
              <a:t>Keeps </a:t>
            </a:r>
            <a:r>
              <a:rPr lang="en-US" sz="1600" dirty="0">
                <a:solidFill>
                  <a:srgbClr val="92D050"/>
                </a:solidFill>
              </a:rPr>
              <a:t>children fully engaged and challenged whilst providing hours of fun!</a:t>
            </a:r>
          </a:p>
          <a:p>
            <a:pPr>
              <a:spcBef>
                <a:spcPts val="600"/>
              </a:spcBef>
              <a:buClr>
                <a:srgbClr val="92D050"/>
              </a:buClr>
              <a:buFont typeface="Arial" charset="0"/>
              <a:buChar char="•"/>
            </a:pPr>
            <a:endParaRPr lang="en-GB" sz="1600" dirty="0">
              <a:solidFill>
                <a:srgbClr val="92D050"/>
              </a:solidFill>
            </a:endParaRPr>
          </a:p>
          <a:p>
            <a:pPr>
              <a:spcBef>
                <a:spcPts val="600"/>
              </a:spcBef>
              <a:buClr>
                <a:srgbClr val="92D050"/>
              </a:buClr>
              <a:buFont typeface="Arial" charset="0"/>
              <a:buChar char="•"/>
            </a:pPr>
            <a:r>
              <a:rPr lang="en-GB" sz="1600" dirty="0" smtClean="0">
                <a:solidFill>
                  <a:srgbClr val="92D050"/>
                </a:solidFill>
              </a:rPr>
              <a:t>Complimentary ancillary </a:t>
            </a:r>
            <a:r>
              <a:rPr lang="en-GB" sz="1600" dirty="0">
                <a:solidFill>
                  <a:srgbClr val="92D050"/>
                </a:solidFill>
              </a:rPr>
              <a:t>products create a value added service for the </a:t>
            </a:r>
            <a:r>
              <a:rPr lang="en-GB" sz="1600" dirty="0" smtClean="0">
                <a:solidFill>
                  <a:srgbClr val="92D050"/>
                </a:solidFill>
              </a:rPr>
              <a:t> </a:t>
            </a:r>
          </a:p>
          <a:p>
            <a:pPr marL="576263" lvl="1" indent="0">
              <a:spcBef>
                <a:spcPts val="600"/>
              </a:spcBef>
              <a:buClr>
                <a:srgbClr val="92D050"/>
              </a:buClr>
            </a:pPr>
            <a:r>
              <a:rPr lang="en-GB" sz="1600" dirty="0" smtClean="0">
                <a:solidFill>
                  <a:srgbClr val="92D050"/>
                </a:solidFill>
              </a:rPr>
              <a:t>operator </a:t>
            </a:r>
            <a:r>
              <a:rPr lang="en-GB" sz="1600" dirty="0">
                <a:solidFill>
                  <a:srgbClr val="92D050"/>
                </a:solidFill>
              </a:rPr>
              <a:t>and subscriber</a:t>
            </a:r>
          </a:p>
          <a:p>
            <a:pPr>
              <a:spcBef>
                <a:spcPts val="600"/>
              </a:spcBef>
              <a:buClr>
                <a:srgbClr val="92D050"/>
              </a:buClr>
              <a:buFont typeface="Arial" charset="0"/>
              <a:buChar char="•"/>
            </a:pPr>
            <a:endParaRPr lang="en-GB" sz="1600" dirty="0">
              <a:solidFill>
                <a:srgbClr val="92D050"/>
              </a:solidFill>
            </a:endParaRPr>
          </a:p>
          <a:p>
            <a:pPr>
              <a:spcBef>
                <a:spcPts val="600"/>
              </a:spcBef>
              <a:buClr>
                <a:srgbClr val="92D050"/>
              </a:buClr>
              <a:buFont typeface="Arial" charset="0"/>
              <a:buChar char="•"/>
            </a:pPr>
            <a:r>
              <a:rPr lang="en-GB" sz="1600" dirty="0" smtClean="0">
                <a:solidFill>
                  <a:srgbClr val="92D050"/>
                </a:solidFill>
                <a:cs typeface="Arial" charset="0"/>
              </a:rPr>
              <a:t>Brought </a:t>
            </a:r>
            <a:r>
              <a:rPr lang="en-GB" sz="1600" dirty="0">
                <a:solidFill>
                  <a:srgbClr val="92D050"/>
                </a:solidFill>
                <a:cs typeface="Arial" charset="0"/>
              </a:rPr>
              <a:t>to you by an experienced channel provider with long standing distribution partnerships</a:t>
            </a:r>
            <a:endParaRPr lang="en-GB" sz="1600" dirty="0">
              <a:solidFill>
                <a:srgbClr val="92D050"/>
              </a:solidFill>
            </a:endParaRPr>
          </a:p>
          <a:p>
            <a:pPr lvl="1" eaLnBrk="1" hangingPunct="1"/>
            <a:endParaRPr lang="en-GB" sz="1200" dirty="0">
              <a:solidFill>
                <a:schemeClr val="tx2"/>
              </a:solidFill>
              <a:cs typeface="Arial" charset="0"/>
            </a:endParaRPr>
          </a:p>
        </p:txBody>
      </p:sp>
      <p:sp>
        <p:nvSpPr>
          <p:cNvPr id="5" name="Rectangle 9"/>
          <p:cNvSpPr>
            <a:spLocks noGrp="1" noChangeArrowheads="1"/>
          </p:cNvSpPr>
          <p:nvPr>
            <p:ph type="title"/>
          </p:nvPr>
        </p:nvSpPr>
        <p:spPr>
          <a:xfrm>
            <a:off x="0" y="274638"/>
            <a:ext cx="8229600" cy="400050"/>
          </a:xfrm>
        </p:spPr>
        <p:txBody>
          <a:bodyPr/>
          <a:lstStyle/>
          <a:p>
            <a:pPr eaLnBrk="1" hangingPunct="1"/>
            <a:r>
              <a:rPr lang="en-GB" sz="2000" b="1" dirty="0" smtClean="0">
                <a:solidFill>
                  <a:srgbClr val="92D050"/>
                </a:solidFill>
                <a:latin typeface="Arial" charset="0"/>
              </a:rPr>
              <a:t>Why </a:t>
            </a:r>
            <a:r>
              <a:rPr lang="en-GB" sz="2000" b="1" dirty="0" err="1" smtClean="0">
                <a:solidFill>
                  <a:srgbClr val="92D050"/>
                </a:solidFill>
                <a:latin typeface="Arial" charset="0"/>
              </a:rPr>
              <a:t>JimJam</a:t>
            </a:r>
            <a:r>
              <a:rPr lang="en-GB" sz="2000" b="1" dirty="0" smtClean="0">
                <a:solidFill>
                  <a:srgbClr val="92D050"/>
                </a:solidFill>
                <a:latin typeface="Arial" charset="0"/>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4000" y="1051200"/>
            <a:ext cx="1072807" cy="1365391"/>
          </a:xfrm>
          <a:prstGeom prst="rect">
            <a:avLst/>
          </a:prstGeom>
        </p:spPr>
      </p:pic>
    </p:spTree>
    <p:extLst>
      <p:ext uri="{BB962C8B-B14F-4D97-AF65-F5344CB8AC3E}">
        <p14:creationId xmlns:p14="http://schemas.microsoft.com/office/powerpoint/2010/main" val="7046460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04646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59" y="691896"/>
            <a:ext cx="1908048" cy="5474208"/>
          </a:xfrm>
          <a:prstGeom prst="rect">
            <a:avLst/>
          </a:prstGeom>
        </p:spPr>
      </p:pic>
      <p:sp>
        <p:nvSpPr>
          <p:cNvPr id="5" name="Text Box 4"/>
          <p:cNvSpPr txBox="1">
            <a:spLocks noChangeArrowheads="1"/>
          </p:cNvSpPr>
          <p:nvPr/>
        </p:nvSpPr>
        <p:spPr bwMode="auto">
          <a:xfrm>
            <a:off x="1929752" y="1158698"/>
            <a:ext cx="6769100"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5000"/>
              </a:spcBef>
              <a:buFont typeface="Arial" charset="0"/>
              <a:buChar char="•"/>
            </a:pPr>
            <a:r>
              <a:rPr lang="en-GB" sz="1600" dirty="0" smtClean="0">
                <a:solidFill>
                  <a:srgbClr val="92D050"/>
                </a:solidFill>
              </a:rPr>
              <a:t>110 territories across Europe, Africa, the Middle East &amp; Asia</a:t>
            </a:r>
          </a:p>
          <a:p>
            <a:pPr>
              <a:spcBef>
                <a:spcPct val="55000"/>
              </a:spcBef>
              <a:buFont typeface="Arial" charset="0"/>
              <a:buChar char="•"/>
            </a:pPr>
            <a:r>
              <a:rPr lang="en-GB" sz="1600" dirty="0" smtClean="0">
                <a:solidFill>
                  <a:srgbClr val="92D050"/>
                </a:solidFill>
              </a:rPr>
              <a:t>15 </a:t>
            </a:r>
            <a:r>
              <a:rPr lang="en-GB" sz="1600" dirty="0">
                <a:solidFill>
                  <a:srgbClr val="92D050"/>
                </a:solidFill>
              </a:rPr>
              <a:t>million subscribers</a:t>
            </a:r>
          </a:p>
          <a:p>
            <a:pPr>
              <a:spcBef>
                <a:spcPct val="55000"/>
              </a:spcBef>
              <a:buFont typeface="Arial" charset="0"/>
              <a:buChar char="•"/>
            </a:pPr>
            <a:r>
              <a:rPr lang="en-GB" sz="1600" dirty="0">
                <a:solidFill>
                  <a:srgbClr val="92D050"/>
                </a:solidFill>
              </a:rPr>
              <a:t>5</a:t>
            </a:r>
            <a:r>
              <a:rPr lang="en-GB" sz="1600" dirty="0" smtClean="0">
                <a:solidFill>
                  <a:srgbClr val="92D050"/>
                </a:solidFill>
              </a:rPr>
              <a:t> </a:t>
            </a:r>
            <a:r>
              <a:rPr lang="en-GB" sz="1600" dirty="0">
                <a:solidFill>
                  <a:srgbClr val="92D050"/>
                </a:solidFill>
              </a:rPr>
              <a:t>feeds</a:t>
            </a:r>
            <a:r>
              <a:rPr lang="en-GB" sz="1600">
                <a:solidFill>
                  <a:srgbClr val="92D050"/>
                </a:solidFill>
              </a:rPr>
              <a:t>: </a:t>
            </a:r>
            <a:r>
              <a:rPr lang="en-GB" sz="1600" smtClean="0">
                <a:solidFill>
                  <a:srgbClr val="92D050"/>
                </a:solidFill>
              </a:rPr>
              <a:t>Pan-European, </a:t>
            </a:r>
            <a:r>
              <a:rPr lang="en-GB" sz="1600" dirty="0">
                <a:solidFill>
                  <a:srgbClr val="92D050"/>
                </a:solidFill>
              </a:rPr>
              <a:t>Middle East, </a:t>
            </a:r>
            <a:r>
              <a:rPr lang="en-GB" sz="1600" dirty="0" smtClean="0">
                <a:solidFill>
                  <a:srgbClr val="92D050"/>
                </a:solidFill>
              </a:rPr>
              <a:t>Benelux</a:t>
            </a:r>
            <a:r>
              <a:rPr lang="en-GB" sz="1600" smtClean="0">
                <a:solidFill>
                  <a:srgbClr val="92D050"/>
                </a:solidFill>
              </a:rPr>
              <a:t>, Poland, German</a:t>
            </a:r>
            <a:endParaRPr lang="en-GB" sz="1600" dirty="0">
              <a:solidFill>
                <a:srgbClr val="92D050"/>
              </a:solidFill>
            </a:endParaRPr>
          </a:p>
          <a:p>
            <a:pPr>
              <a:spcBef>
                <a:spcPct val="55000"/>
              </a:spcBef>
              <a:buFont typeface="Arial" charset="0"/>
              <a:buChar char="•"/>
            </a:pPr>
            <a:r>
              <a:rPr lang="en-GB" sz="1600" dirty="0" smtClean="0">
                <a:solidFill>
                  <a:srgbClr val="92D050"/>
                </a:solidFill>
              </a:rPr>
              <a:t>Original </a:t>
            </a:r>
            <a:r>
              <a:rPr lang="en-GB" sz="1600" dirty="0">
                <a:solidFill>
                  <a:srgbClr val="92D050"/>
                </a:solidFill>
              </a:rPr>
              <a:t>English language</a:t>
            </a:r>
          </a:p>
          <a:p>
            <a:pPr>
              <a:spcBef>
                <a:spcPct val="55000"/>
              </a:spcBef>
              <a:buFont typeface="Arial" charset="0"/>
              <a:buChar char="•"/>
            </a:pPr>
            <a:r>
              <a:rPr lang="en-GB" sz="1600" dirty="0" smtClean="0">
                <a:solidFill>
                  <a:srgbClr val="92D050"/>
                </a:solidFill>
              </a:rPr>
              <a:t>13 </a:t>
            </a:r>
            <a:r>
              <a:rPr lang="en-GB" sz="1600" dirty="0">
                <a:solidFill>
                  <a:srgbClr val="92D050"/>
                </a:solidFill>
              </a:rPr>
              <a:t>dubbed </a:t>
            </a:r>
            <a:r>
              <a:rPr lang="en-GB" sz="1600" dirty="0" smtClean="0">
                <a:solidFill>
                  <a:srgbClr val="92D050"/>
                </a:solidFill>
              </a:rPr>
              <a:t>languages</a:t>
            </a:r>
          </a:p>
          <a:p>
            <a:pPr lvl="1">
              <a:spcBef>
                <a:spcPct val="55000"/>
              </a:spcBef>
              <a:buFont typeface="Arial" charset="0"/>
              <a:buChar char="•"/>
            </a:pPr>
            <a:r>
              <a:rPr lang="en-GB" sz="1600" dirty="0" smtClean="0">
                <a:solidFill>
                  <a:srgbClr val="92D050"/>
                </a:solidFill>
              </a:rPr>
              <a:t>English</a:t>
            </a:r>
          </a:p>
          <a:p>
            <a:pPr lvl="1">
              <a:spcBef>
                <a:spcPct val="55000"/>
              </a:spcBef>
              <a:buFont typeface="Arial" charset="0"/>
              <a:buChar char="•"/>
            </a:pPr>
            <a:r>
              <a:rPr lang="en-GB" sz="1600" dirty="0" smtClean="0">
                <a:solidFill>
                  <a:srgbClr val="92D050"/>
                </a:solidFill>
              </a:rPr>
              <a:t>Romanian</a:t>
            </a:r>
          </a:p>
          <a:p>
            <a:pPr lvl="1">
              <a:spcBef>
                <a:spcPct val="55000"/>
              </a:spcBef>
              <a:buFont typeface="Arial" charset="0"/>
              <a:buChar char="•"/>
            </a:pPr>
            <a:r>
              <a:rPr lang="en-GB" sz="1600" dirty="0" smtClean="0">
                <a:solidFill>
                  <a:srgbClr val="92D050"/>
                </a:solidFill>
              </a:rPr>
              <a:t>Portuguese</a:t>
            </a:r>
          </a:p>
          <a:p>
            <a:pPr lvl="1">
              <a:spcBef>
                <a:spcPct val="55000"/>
              </a:spcBef>
              <a:buFont typeface="Arial" charset="0"/>
              <a:buChar char="•"/>
            </a:pPr>
            <a:r>
              <a:rPr lang="en-GB" sz="1600" dirty="0" smtClean="0">
                <a:solidFill>
                  <a:srgbClr val="92D050"/>
                </a:solidFill>
              </a:rPr>
              <a:t>Czech</a:t>
            </a:r>
          </a:p>
          <a:p>
            <a:pPr lvl="1">
              <a:spcBef>
                <a:spcPct val="55000"/>
              </a:spcBef>
              <a:buFont typeface="Arial" charset="0"/>
              <a:buChar char="•"/>
            </a:pPr>
            <a:r>
              <a:rPr lang="en-GB" sz="1600" dirty="0" smtClean="0">
                <a:solidFill>
                  <a:srgbClr val="92D050"/>
                </a:solidFill>
              </a:rPr>
              <a:t>Hungarian</a:t>
            </a:r>
          </a:p>
          <a:p>
            <a:pPr lvl="1">
              <a:spcBef>
                <a:spcPct val="55000"/>
              </a:spcBef>
              <a:buFont typeface="Arial" charset="0"/>
              <a:buChar char="•"/>
            </a:pPr>
            <a:r>
              <a:rPr lang="en-GB" sz="1600" dirty="0" smtClean="0">
                <a:solidFill>
                  <a:srgbClr val="92D050"/>
                </a:solidFill>
              </a:rPr>
              <a:t>Dutch</a:t>
            </a:r>
          </a:p>
        </p:txBody>
      </p:sp>
      <p:sp>
        <p:nvSpPr>
          <p:cNvPr id="6" name="Rectangle 2"/>
          <p:cNvSpPr>
            <a:spLocks noGrp="1" noChangeArrowheads="1"/>
          </p:cNvSpPr>
          <p:nvPr>
            <p:ph type="title"/>
          </p:nvPr>
        </p:nvSpPr>
        <p:spPr>
          <a:xfrm>
            <a:off x="323850" y="290513"/>
            <a:ext cx="8229600" cy="1143000"/>
          </a:xfrm>
        </p:spPr>
        <p:txBody>
          <a:bodyPr/>
          <a:lstStyle/>
          <a:p>
            <a:pPr eaLnBrk="1" hangingPunct="1"/>
            <a:r>
              <a:rPr lang="en-GB" sz="1800" b="1" dirty="0" smtClean="0">
                <a:solidFill>
                  <a:srgbClr val="92D050"/>
                </a:solidFill>
                <a:latin typeface="Arial" charset="0"/>
                <a:cs typeface="Arial" charset="0"/>
              </a:rPr>
              <a:t>Distribution</a:t>
            </a:r>
          </a:p>
        </p:txBody>
      </p:sp>
      <p:sp>
        <p:nvSpPr>
          <p:cNvPr id="3" name="Rectangle 2"/>
          <p:cNvSpPr/>
          <p:nvPr/>
        </p:nvSpPr>
        <p:spPr>
          <a:xfrm>
            <a:off x="3563888" y="3068960"/>
            <a:ext cx="2376264" cy="2628412"/>
          </a:xfrm>
          <a:prstGeom prst="rect">
            <a:avLst/>
          </a:prstGeom>
        </p:spPr>
        <p:txBody>
          <a:bodyPr wrap="square">
            <a:spAutoFit/>
          </a:bodyPr>
          <a:lstStyle/>
          <a:p>
            <a:pPr marL="742950" lvl="1" indent="-285750" eaLnBrk="0" hangingPunct="0">
              <a:spcBef>
                <a:spcPct val="55000"/>
              </a:spcBef>
              <a:buFont typeface="Arial" charset="0"/>
              <a:buChar char="•"/>
            </a:pPr>
            <a:r>
              <a:rPr lang="en-GB" sz="1600" dirty="0" smtClean="0">
                <a:solidFill>
                  <a:srgbClr val="92D050"/>
                </a:solidFill>
                <a:latin typeface="Arial" charset="0"/>
              </a:rPr>
              <a:t>German</a:t>
            </a:r>
            <a:endParaRPr lang="en-GB" sz="1600" dirty="0">
              <a:solidFill>
                <a:srgbClr val="92D050"/>
              </a:solidFill>
              <a:latin typeface="Arial" charset="0"/>
            </a:endParaRPr>
          </a:p>
          <a:p>
            <a:pPr marL="742950" lvl="1" indent="-285750" eaLnBrk="0" hangingPunct="0">
              <a:spcBef>
                <a:spcPct val="55000"/>
              </a:spcBef>
              <a:buFont typeface="Arial" charset="0"/>
              <a:buChar char="•"/>
            </a:pPr>
            <a:r>
              <a:rPr lang="en-GB" sz="1600" dirty="0" smtClean="0">
                <a:solidFill>
                  <a:srgbClr val="92D050"/>
                </a:solidFill>
                <a:latin typeface="Arial" charset="0"/>
              </a:rPr>
              <a:t>Arabic</a:t>
            </a:r>
            <a:endParaRPr lang="en-GB" sz="1600" dirty="0">
              <a:solidFill>
                <a:srgbClr val="92D050"/>
              </a:solidFill>
              <a:latin typeface="Arial" charset="0"/>
            </a:endParaRPr>
          </a:p>
          <a:p>
            <a:pPr marL="742950" lvl="1" indent="-285750" eaLnBrk="0" hangingPunct="0">
              <a:spcBef>
                <a:spcPct val="55000"/>
              </a:spcBef>
              <a:buFont typeface="Arial" charset="0"/>
              <a:buChar char="•"/>
            </a:pPr>
            <a:r>
              <a:rPr lang="en-GB" sz="1600" dirty="0" smtClean="0">
                <a:solidFill>
                  <a:srgbClr val="92D050"/>
                </a:solidFill>
                <a:latin typeface="Arial" charset="0"/>
              </a:rPr>
              <a:t>Swahili - 2016</a:t>
            </a:r>
            <a:endParaRPr lang="en-GB" sz="1600" dirty="0">
              <a:solidFill>
                <a:srgbClr val="92D050"/>
              </a:solidFill>
              <a:latin typeface="Arial" charset="0"/>
            </a:endParaRPr>
          </a:p>
          <a:p>
            <a:pPr marL="742950" lvl="1" indent="-285750" eaLnBrk="0" hangingPunct="0">
              <a:spcBef>
                <a:spcPct val="55000"/>
              </a:spcBef>
              <a:buFont typeface="Arial" charset="0"/>
              <a:buChar char="•"/>
            </a:pPr>
            <a:r>
              <a:rPr lang="en-GB" sz="1600" dirty="0">
                <a:solidFill>
                  <a:srgbClr val="92D050"/>
                </a:solidFill>
                <a:latin typeface="Arial" charset="0"/>
              </a:rPr>
              <a:t>Russian</a:t>
            </a:r>
          </a:p>
          <a:p>
            <a:pPr marL="742950" lvl="1" indent="-285750" eaLnBrk="0" hangingPunct="0">
              <a:spcBef>
                <a:spcPct val="55000"/>
              </a:spcBef>
              <a:buFont typeface="Arial" charset="0"/>
              <a:buChar char="•"/>
            </a:pPr>
            <a:r>
              <a:rPr lang="en-GB" sz="1600" dirty="0" smtClean="0">
                <a:solidFill>
                  <a:srgbClr val="92D050"/>
                </a:solidFill>
                <a:latin typeface="Arial" charset="0"/>
              </a:rPr>
              <a:t>Hebrew - 2016</a:t>
            </a:r>
            <a:endParaRPr lang="en-GB" sz="1600" dirty="0">
              <a:solidFill>
                <a:srgbClr val="92D050"/>
              </a:solidFill>
              <a:latin typeface="Arial" charset="0"/>
            </a:endParaRPr>
          </a:p>
          <a:p>
            <a:pPr marL="742950" lvl="1" indent="-285750" eaLnBrk="0" hangingPunct="0">
              <a:spcBef>
                <a:spcPct val="55000"/>
              </a:spcBef>
              <a:buFont typeface="Arial" charset="0"/>
              <a:buChar char="•"/>
            </a:pPr>
            <a:r>
              <a:rPr lang="en-GB" sz="1600" dirty="0">
                <a:solidFill>
                  <a:srgbClr val="92D050"/>
                </a:solidFill>
                <a:latin typeface="Arial" charset="0"/>
              </a:rPr>
              <a:t>Polish</a:t>
            </a:r>
          </a:p>
          <a:p>
            <a:pPr marL="742950" lvl="1" indent="-285750" eaLnBrk="0" hangingPunct="0">
              <a:spcBef>
                <a:spcPct val="55000"/>
              </a:spcBef>
              <a:buFont typeface="Arial" charset="0"/>
              <a:buChar char="•"/>
            </a:pPr>
            <a:endParaRPr lang="en-GB" sz="1600" dirty="0" smtClean="0">
              <a:solidFill>
                <a:srgbClr val="92D050"/>
              </a:solidFill>
              <a:latin typeface="Arial" charset="0"/>
            </a:endParaRPr>
          </a:p>
        </p:txBody>
      </p:sp>
      <p:sp>
        <p:nvSpPr>
          <p:cNvPr id="7" name="Rectangle 6"/>
          <p:cNvSpPr/>
          <p:nvPr/>
        </p:nvSpPr>
        <p:spPr>
          <a:xfrm>
            <a:off x="5436096" y="3079611"/>
            <a:ext cx="2376264" cy="720197"/>
          </a:xfrm>
          <a:prstGeom prst="rect">
            <a:avLst/>
          </a:prstGeom>
        </p:spPr>
        <p:txBody>
          <a:bodyPr wrap="square">
            <a:spAutoFit/>
          </a:bodyPr>
          <a:lstStyle/>
          <a:p>
            <a:pPr marL="742950" lvl="1" indent="-285750" eaLnBrk="0" hangingPunct="0">
              <a:spcBef>
                <a:spcPct val="55000"/>
              </a:spcBef>
              <a:buFont typeface="Arial" charset="0"/>
              <a:buChar char="•"/>
            </a:pPr>
            <a:r>
              <a:rPr lang="en-GB" sz="1600" dirty="0" smtClean="0">
                <a:solidFill>
                  <a:srgbClr val="92D050"/>
                </a:solidFill>
                <a:latin typeface="Arial" charset="0"/>
              </a:rPr>
              <a:t>Lithuanian</a:t>
            </a:r>
            <a:endParaRPr lang="en-GB" sz="1600" dirty="0">
              <a:solidFill>
                <a:srgbClr val="92D050"/>
              </a:solidFill>
              <a:latin typeface="Arial" charset="0"/>
            </a:endParaRPr>
          </a:p>
          <a:p>
            <a:pPr marL="742950" lvl="1" indent="-285750" eaLnBrk="0" hangingPunct="0">
              <a:spcBef>
                <a:spcPct val="55000"/>
              </a:spcBef>
              <a:buFont typeface="Arial" charset="0"/>
              <a:buChar char="•"/>
            </a:pPr>
            <a:endParaRPr lang="en-GB" sz="1600" dirty="0" smtClean="0">
              <a:solidFill>
                <a:srgbClr val="92D050"/>
              </a:solidFill>
              <a:latin typeface="Arial" charset="0"/>
            </a:endParaRPr>
          </a:p>
        </p:txBody>
      </p:sp>
    </p:spTree>
    <p:extLst>
      <p:ext uri="{BB962C8B-B14F-4D97-AF65-F5344CB8AC3E}">
        <p14:creationId xmlns:p14="http://schemas.microsoft.com/office/powerpoint/2010/main" val="704646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59" y="5114544"/>
            <a:ext cx="1042416" cy="1743456"/>
          </a:xfrm>
          <a:prstGeom prst="rect">
            <a:avLst/>
          </a:prstGeom>
        </p:spPr>
      </p:pic>
      <p:sp>
        <p:nvSpPr>
          <p:cNvPr id="6" name="Text Box 5"/>
          <p:cNvSpPr txBox="1">
            <a:spLocks noChangeArrowheads="1"/>
          </p:cNvSpPr>
          <p:nvPr/>
        </p:nvSpPr>
        <p:spPr bwMode="auto">
          <a:xfrm>
            <a:off x="611188" y="1487488"/>
            <a:ext cx="7921625"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5000"/>
              </a:spcBef>
              <a:buFont typeface="Arial" charset="0"/>
              <a:buChar char="•"/>
            </a:pPr>
            <a:r>
              <a:rPr lang="en-GB" sz="1600" dirty="0">
                <a:solidFill>
                  <a:srgbClr val="92D050"/>
                </a:solidFill>
              </a:rPr>
              <a:t>For pre–school children, aged 1 - 6</a:t>
            </a:r>
          </a:p>
          <a:p>
            <a:pPr>
              <a:spcBef>
                <a:spcPct val="55000"/>
              </a:spcBef>
              <a:buFont typeface="Arial" charset="0"/>
              <a:buChar char="•"/>
            </a:pPr>
            <a:r>
              <a:rPr lang="en-GB" sz="1600" dirty="0">
                <a:solidFill>
                  <a:srgbClr val="92D050"/>
                </a:solidFill>
              </a:rPr>
              <a:t>Imaginative mix of children’s animation, sing-a-longs, story-telling, puppet and </a:t>
            </a:r>
            <a:r>
              <a:rPr lang="en-GB" sz="1600" dirty="0" err="1" smtClean="0">
                <a:solidFill>
                  <a:srgbClr val="92D050"/>
                </a:solidFill>
              </a:rPr>
              <a:t>claymation</a:t>
            </a:r>
            <a:r>
              <a:rPr lang="en-GB" sz="1600" dirty="0" smtClean="0">
                <a:solidFill>
                  <a:srgbClr val="92D050"/>
                </a:solidFill>
              </a:rPr>
              <a:t> </a:t>
            </a:r>
            <a:r>
              <a:rPr lang="en-GB" sz="1600" dirty="0">
                <a:solidFill>
                  <a:srgbClr val="92D050"/>
                </a:solidFill>
              </a:rPr>
              <a:t>programming</a:t>
            </a:r>
          </a:p>
          <a:p>
            <a:pPr>
              <a:spcBef>
                <a:spcPct val="55000"/>
              </a:spcBef>
              <a:buFont typeface="Arial" charset="0"/>
              <a:buChar char="•"/>
            </a:pPr>
            <a:r>
              <a:rPr lang="en-GB" sz="1600" dirty="0">
                <a:solidFill>
                  <a:srgbClr val="92D050"/>
                </a:solidFill>
              </a:rPr>
              <a:t>Trusted, inspiring and engaging – the ideal companion for parenting</a:t>
            </a:r>
          </a:p>
          <a:p>
            <a:pPr>
              <a:spcBef>
                <a:spcPct val="55000"/>
              </a:spcBef>
              <a:buFont typeface="Arial" charset="0"/>
              <a:buChar char="•"/>
            </a:pPr>
            <a:r>
              <a:rPr lang="en-GB" sz="1600" dirty="0">
                <a:solidFill>
                  <a:srgbClr val="92D050"/>
                </a:solidFill>
              </a:rPr>
              <a:t>Dedicated to helping grown-ups nurture their children in the most positive way</a:t>
            </a:r>
          </a:p>
          <a:p>
            <a:pPr>
              <a:spcBef>
                <a:spcPct val="55000"/>
              </a:spcBef>
              <a:buFont typeface="Arial" charset="0"/>
              <a:buChar char="•"/>
            </a:pPr>
            <a:r>
              <a:rPr lang="en-GB" sz="1600" dirty="0">
                <a:solidFill>
                  <a:srgbClr val="92D050"/>
                </a:solidFill>
              </a:rPr>
              <a:t>A caring and inspiring place for children to learn positive life-lessons in their formative years</a:t>
            </a:r>
          </a:p>
          <a:p>
            <a:pPr>
              <a:spcBef>
                <a:spcPct val="55000"/>
              </a:spcBef>
              <a:buFont typeface="Arial" charset="0"/>
              <a:buChar char="•"/>
            </a:pPr>
            <a:r>
              <a:rPr lang="en-GB" sz="1600" dirty="0">
                <a:solidFill>
                  <a:srgbClr val="92D050"/>
                </a:solidFill>
              </a:rPr>
              <a:t>Schedule broken down into 3 sections:</a:t>
            </a:r>
          </a:p>
          <a:p>
            <a:pPr lvl="1">
              <a:spcBef>
                <a:spcPct val="55000"/>
              </a:spcBef>
              <a:buFont typeface="Arial" charset="0"/>
              <a:buChar char="•"/>
            </a:pPr>
            <a:r>
              <a:rPr lang="en-GB" sz="1600" dirty="0">
                <a:solidFill>
                  <a:srgbClr val="92D050"/>
                </a:solidFill>
              </a:rPr>
              <a:t>Morning – energetic, lively and fun</a:t>
            </a:r>
          </a:p>
          <a:p>
            <a:pPr lvl="1">
              <a:spcBef>
                <a:spcPct val="55000"/>
              </a:spcBef>
              <a:buFont typeface="Arial" charset="0"/>
              <a:buChar char="•"/>
            </a:pPr>
            <a:r>
              <a:rPr lang="en-GB" sz="1600" dirty="0">
                <a:solidFill>
                  <a:srgbClr val="92D050"/>
                </a:solidFill>
              </a:rPr>
              <a:t>Afternoon and Late Night – Classic entertainment with key hit shows</a:t>
            </a:r>
          </a:p>
          <a:p>
            <a:pPr lvl="1">
              <a:spcBef>
                <a:spcPct val="55000"/>
              </a:spcBef>
              <a:buFont typeface="Arial" charset="0"/>
              <a:buChar char="•"/>
            </a:pPr>
            <a:r>
              <a:rPr lang="en-GB" sz="1600" dirty="0">
                <a:solidFill>
                  <a:srgbClr val="92D050"/>
                </a:solidFill>
              </a:rPr>
              <a:t>Evening – Strong story telling with calming influence.</a:t>
            </a:r>
          </a:p>
        </p:txBody>
      </p:sp>
      <p:sp>
        <p:nvSpPr>
          <p:cNvPr id="7" name="Text Box 4"/>
          <p:cNvSpPr>
            <a:spLocks noGrp="1" noChangeArrowheads="1"/>
          </p:cNvSpPr>
          <p:nvPr>
            <p:ph type="title"/>
          </p:nvPr>
        </p:nvSpPr>
        <p:spPr>
          <a:xfrm>
            <a:off x="457200" y="274638"/>
            <a:ext cx="8229600" cy="1143000"/>
          </a:xfrm>
          <a:noFill/>
        </p:spPr>
        <p:txBody>
          <a:bodyPr/>
          <a:lstStyle/>
          <a:p>
            <a:pPr eaLnBrk="1" hangingPunct="1"/>
            <a:r>
              <a:rPr lang="en-US" sz="1800" b="1" dirty="0" smtClean="0">
                <a:solidFill>
                  <a:srgbClr val="92D050"/>
                </a:solidFill>
                <a:latin typeface="Arial" charset="0"/>
                <a:cs typeface="Arial" charset="0"/>
              </a:rPr>
              <a:t>Channel Concept &amp; Philosophy</a:t>
            </a:r>
          </a:p>
        </p:txBody>
      </p:sp>
    </p:spTree>
    <p:extLst>
      <p:ext uri="{BB962C8B-B14F-4D97-AF65-F5344CB8AC3E}">
        <p14:creationId xmlns:p14="http://schemas.microsoft.com/office/powerpoint/2010/main" val="443334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8800" y="1087200"/>
            <a:ext cx="4561905" cy="326666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6400" y="2559600"/>
            <a:ext cx="3209669" cy="3260116"/>
          </a:xfrm>
          <a:prstGeom prst="rect">
            <a:avLst/>
          </a:prstGeom>
        </p:spPr>
      </p:pic>
      <p:sp>
        <p:nvSpPr>
          <p:cNvPr id="5" name="Rectangle 5"/>
          <p:cNvSpPr>
            <a:spLocks noChangeArrowheads="1"/>
          </p:cNvSpPr>
          <p:nvPr/>
        </p:nvSpPr>
        <p:spPr bwMode="auto">
          <a:xfrm>
            <a:off x="611188" y="1457325"/>
            <a:ext cx="2743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Clr>
                <a:srgbClr val="92D050"/>
              </a:buClr>
              <a:buSzPct val="80000"/>
            </a:pPr>
            <a:r>
              <a:rPr lang="en-GB" sz="1400" dirty="0">
                <a:solidFill>
                  <a:srgbClr val="92D050"/>
                </a:solidFill>
                <a:latin typeface="Arial" pitchFamily="34" charset="0"/>
                <a:cs typeface="Arial" pitchFamily="34" charset="0"/>
              </a:rPr>
              <a:t>Long term programme licence with Hit Entertainment for  some of  </a:t>
            </a:r>
            <a:r>
              <a:rPr lang="en-GB" sz="1400" dirty="0" smtClean="0">
                <a:solidFill>
                  <a:srgbClr val="92D050"/>
                </a:solidFill>
                <a:latin typeface="Arial" pitchFamily="34" charset="0"/>
                <a:cs typeface="Arial" pitchFamily="34" charset="0"/>
              </a:rPr>
              <a:t>the world’s </a:t>
            </a:r>
            <a:r>
              <a:rPr lang="en-GB" sz="1400" dirty="0">
                <a:solidFill>
                  <a:srgbClr val="92D050"/>
                </a:solidFill>
                <a:latin typeface="Arial" pitchFamily="34" charset="0"/>
                <a:cs typeface="Arial" pitchFamily="34" charset="0"/>
              </a:rPr>
              <a:t>favourite children’s titles: </a:t>
            </a:r>
          </a:p>
        </p:txBody>
      </p:sp>
      <p:sp>
        <p:nvSpPr>
          <p:cNvPr id="6" name="Rectangle 4"/>
          <p:cNvSpPr>
            <a:spLocks noGrp="1" noChangeArrowheads="1"/>
          </p:cNvSpPr>
          <p:nvPr>
            <p:ph type="title"/>
          </p:nvPr>
        </p:nvSpPr>
        <p:spPr>
          <a:xfrm>
            <a:off x="0" y="333375"/>
            <a:ext cx="8229600" cy="400050"/>
          </a:xfrm>
        </p:spPr>
        <p:txBody>
          <a:bodyPr/>
          <a:lstStyle/>
          <a:p>
            <a:pPr eaLnBrk="1" hangingPunct="1"/>
            <a:r>
              <a:rPr lang="en-GB" sz="1800" b="1" dirty="0" smtClean="0">
                <a:solidFill>
                  <a:srgbClr val="92D050"/>
                </a:solidFill>
                <a:latin typeface="Arial" charset="0"/>
                <a:cs typeface="Arial" charset="0"/>
              </a:rPr>
              <a:t>Programming</a:t>
            </a:r>
          </a:p>
        </p:txBody>
      </p:sp>
      <p:sp>
        <p:nvSpPr>
          <p:cNvPr id="7" name="Rectangle 9"/>
          <p:cNvSpPr>
            <a:spLocks noChangeArrowheads="1"/>
          </p:cNvSpPr>
          <p:nvPr/>
        </p:nvSpPr>
        <p:spPr bwMode="auto">
          <a:xfrm>
            <a:off x="3693979" y="4708525"/>
            <a:ext cx="4406726" cy="1592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180975" indent="-180975">
              <a:lnSpc>
                <a:spcPct val="130000"/>
              </a:lnSpc>
              <a:spcBef>
                <a:spcPct val="20000"/>
              </a:spcBef>
              <a:buSzPct val="80000"/>
              <a:buFontTx/>
              <a:buChar char="•"/>
              <a:defRPr/>
            </a:pPr>
            <a:r>
              <a:rPr lang="en-GB" sz="1400" dirty="0">
                <a:solidFill>
                  <a:srgbClr val="92D050"/>
                </a:solidFill>
                <a:latin typeface="Arial" pitchFamily="34" charset="0"/>
                <a:cs typeface="Arial" pitchFamily="34" charset="0"/>
              </a:rPr>
              <a:t>Programming strongly contributes to the emotional</a:t>
            </a:r>
          </a:p>
          <a:p>
            <a:pPr>
              <a:lnSpc>
                <a:spcPct val="130000"/>
              </a:lnSpc>
              <a:spcBef>
                <a:spcPct val="20000"/>
              </a:spcBef>
              <a:buSzPct val="80000"/>
              <a:defRPr/>
            </a:pPr>
            <a:r>
              <a:rPr lang="en-GB" sz="1400" dirty="0">
                <a:solidFill>
                  <a:srgbClr val="92D050"/>
                </a:solidFill>
                <a:latin typeface="Arial" pitchFamily="34" charset="0"/>
                <a:cs typeface="Arial" pitchFamily="34" charset="0"/>
              </a:rPr>
              <a:t>    intellectual and social development of children</a:t>
            </a:r>
          </a:p>
          <a:p>
            <a:pPr marL="180975" indent="-180975">
              <a:lnSpc>
                <a:spcPct val="130000"/>
              </a:lnSpc>
              <a:spcBef>
                <a:spcPct val="20000"/>
              </a:spcBef>
              <a:buSzPct val="80000"/>
              <a:buFontTx/>
              <a:buChar char="•"/>
              <a:defRPr/>
            </a:pPr>
            <a:r>
              <a:rPr lang="en-US" sz="1400" dirty="0">
                <a:solidFill>
                  <a:srgbClr val="92D050"/>
                </a:solidFill>
                <a:latin typeface="Arial" pitchFamily="34" charset="0"/>
                <a:cs typeface="Arial" pitchFamily="34" charset="0"/>
              </a:rPr>
              <a:t>Ideal companion to parenting </a:t>
            </a:r>
          </a:p>
          <a:p>
            <a:pPr marL="180975" indent="-180975">
              <a:lnSpc>
                <a:spcPct val="130000"/>
              </a:lnSpc>
              <a:spcBef>
                <a:spcPct val="20000"/>
              </a:spcBef>
              <a:buSzPct val="80000"/>
              <a:buFontTx/>
              <a:buChar char="•"/>
              <a:defRPr/>
            </a:pPr>
            <a:r>
              <a:rPr lang="en-US" sz="1400" dirty="0">
                <a:solidFill>
                  <a:srgbClr val="92D050"/>
                </a:solidFill>
                <a:latin typeface="Arial" pitchFamily="34" charset="0"/>
                <a:cs typeface="Arial" pitchFamily="34" charset="0"/>
              </a:rPr>
              <a:t>A unique environment where child and </a:t>
            </a:r>
            <a:r>
              <a:rPr lang="en-US" sz="1400" dirty="0" smtClean="0">
                <a:solidFill>
                  <a:srgbClr val="92D050"/>
                </a:solidFill>
                <a:latin typeface="Arial" pitchFamily="34" charset="0"/>
                <a:cs typeface="Arial" pitchFamily="34" charset="0"/>
              </a:rPr>
              <a:t>parent/</a:t>
            </a:r>
            <a:r>
              <a:rPr lang="en-US" sz="1400" dirty="0" err="1" smtClean="0">
                <a:solidFill>
                  <a:srgbClr val="92D050"/>
                </a:solidFill>
                <a:latin typeface="Arial" pitchFamily="34" charset="0"/>
                <a:cs typeface="Arial" pitchFamily="34" charset="0"/>
              </a:rPr>
              <a:t>carer</a:t>
            </a:r>
            <a:r>
              <a:rPr lang="en-US" sz="1400" dirty="0" smtClean="0">
                <a:solidFill>
                  <a:srgbClr val="92D050"/>
                </a:solidFill>
                <a:latin typeface="Arial" pitchFamily="34" charset="0"/>
                <a:cs typeface="Arial" pitchFamily="34" charset="0"/>
              </a:rPr>
              <a:t> </a:t>
            </a:r>
            <a:r>
              <a:rPr lang="en-US" sz="1400" dirty="0">
                <a:solidFill>
                  <a:srgbClr val="92D050"/>
                </a:solidFill>
                <a:latin typeface="Arial" pitchFamily="34" charset="0"/>
                <a:cs typeface="Arial" pitchFamily="34" charset="0"/>
              </a:rPr>
              <a:t>can grow </a:t>
            </a:r>
            <a:r>
              <a:rPr lang="en-US" sz="1400" dirty="0" smtClean="0">
                <a:solidFill>
                  <a:srgbClr val="92D050"/>
                </a:solidFill>
                <a:latin typeface="Arial" pitchFamily="34" charset="0"/>
                <a:cs typeface="Arial" pitchFamily="34" charset="0"/>
              </a:rPr>
              <a:t>together</a:t>
            </a:r>
            <a:endParaRPr lang="en-US" sz="1400" dirty="0">
              <a:solidFill>
                <a:srgbClr val="92D050"/>
              </a:solidFill>
              <a:latin typeface="Arial" pitchFamily="34" charset="0"/>
              <a:cs typeface="Arial" pitchFamily="34" charset="0"/>
            </a:endParaRPr>
          </a:p>
        </p:txBody>
      </p:sp>
    </p:spTree>
    <p:extLst>
      <p:ext uri="{BB962C8B-B14F-4D97-AF65-F5344CB8AC3E}">
        <p14:creationId xmlns:p14="http://schemas.microsoft.com/office/powerpoint/2010/main" val="70464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sp>
        <p:nvSpPr>
          <p:cNvPr id="16" name="Rounded Rectangle 15"/>
          <p:cNvSpPr/>
          <p:nvPr/>
        </p:nvSpPr>
        <p:spPr>
          <a:xfrm rot="5400000">
            <a:off x="5965825" y="2936726"/>
            <a:ext cx="2506663" cy="1646237"/>
          </a:xfrm>
          <a:prstGeom prst="roundRect">
            <a:avLst/>
          </a:prstGeom>
          <a:solidFill>
            <a:schemeClr val="bg1"/>
          </a:solid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836712"/>
            <a:ext cx="1767694" cy="142634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0400" y="1052736"/>
            <a:ext cx="1371600" cy="1426464"/>
          </a:xfrm>
          <a:prstGeom prst="rect">
            <a:avLst/>
          </a:prstGeom>
        </p:spPr>
      </p:pic>
      <p:sp>
        <p:nvSpPr>
          <p:cNvPr id="7" name="Rectangle 4"/>
          <p:cNvSpPr>
            <a:spLocks noGrp="1" noChangeArrowheads="1"/>
          </p:cNvSpPr>
          <p:nvPr>
            <p:ph type="title"/>
          </p:nvPr>
        </p:nvSpPr>
        <p:spPr>
          <a:xfrm>
            <a:off x="2700338" y="333375"/>
            <a:ext cx="3414712" cy="400050"/>
          </a:xfrm>
        </p:spPr>
        <p:txBody>
          <a:bodyPr/>
          <a:lstStyle/>
          <a:p>
            <a:pPr eaLnBrk="1" hangingPunct="1"/>
            <a:r>
              <a:rPr lang="en-GB" sz="1800" b="1" dirty="0" smtClean="0">
                <a:solidFill>
                  <a:srgbClr val="92D050"/>
                </a:solidFill>
                <a:latin typeface="Arial" charset="0"/>
                <a:cs typeface="Arial" charset="0"/>
              </a:rPr>
              <a:t>Programming</a:t>
            </a:r>
          </a:p>
        </p:txBody>
      </p:sp>
      <p:sp>
        <p:nvSpPr>
          <p:cNvPr id="11" name="Rounded Rectangle 10"/>
          <p:cNvSpPr/>
          <p:nvPr/>
        </p:nvSpPr>
        <p:spPr>
          <a:xfrm>
            <a:off x="2410672" y="852312"/>
            <a:ext cx="2808287" cy="1371600"/>
          </a:xfrm>
          <a:prstGeom prst="roundRect">
            <a:avLst/>
          </a:prstGeom>
          <a:no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Rectangle 11"/>
          <p:cNvSpPr>
            <a:spLocks noChangeArrowheads="1"/>
          </p:cNvSpPr>
          <p:nvPr/>
        </p:nvSpPr>
        <p:spPr bwMode="auto">
          <a:xfrm>
            <a:off x="2407593" y="836712"/>
            <a:ext cx="288448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b="1" dirty="0">
                <a:solidFill>
                  <a:srgbClr val="92D050"/>
                </a:solidFill>
                <a:latin typeface="Arial" pitchFamily="34" charset="0"/>
                <a:cs typeface="Arial" pitchFamily="34" charset="0"/>
              </a:rPr>
              <a:t>Connie the Cow</a:t>
            </a:r>
          </a:p>
          <a:p>
            <a:pPr algn="ctr"/>
            <a:r>
              <a:rPr lang="en-GB" sz="1200" dirty="0">
                <a:solidFill>
                  <a:srgbClr val="92D050"/>
                </a:solidFill>
                <a:latin typeface="Arial" pitchFamily="34" charset="0"/>
                <a:cs typeface="Arial" pitchFamily="34" charset="0"/>
              </a:rPr>
              <a:t>Connie is a mischievous young cow, who pokes her nose into everything, creating all sorts of problems and generally getting everybody in a muddle, as she explores the fantastic world of animals and plants around her.</a:t>
            </a:r>
          </a:p>
        </p:txBody>
      </p:sp>
      <p:sp>
        <p:nvSpPr>
          <p:cNvPr id="13" name="Rectangle 5"/>
          <p:cNvSpPr>
            <a:spLocks noChangeArrowheads="1"/>
          </p:cNvSpPr>
          <p:nvPr/>
        </p:nvSpPr>
        <p:spPr bwMode="auto">
          <a:xfrm>
            <a:off x="186890" y="2433588"/>
            <a:ext cx="4160837"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b="1" dirty="0" smtClean="0">
                <a:solidFill>
                  <a:srgbClr val="92D050"/>
                </a:solidFill>
                <a:latin typeface="Arial" pitchFamily="34" charset="0"/>
                <a:cs typeface="Arial" pitchFamily="34" charset="0"/>
              </a:rPr>
              <a:t>Guess How Much I Love You</a:t>
            </a:r>
            <a:endParaRPr lang="en-GB" sz="1200" b="1" dirty="0">
              <a:solidFill>
                <a:srgbClr val="92D050"/>
              </a:solidFill>
              <a:latin typeface="Arial" pitchFamily="34" charset="0"/>
              <a:cs typeface="Arial" pitchFamily="34" charset="0"/>
            </a:endParaRPr>
          </a:p>
          <a:p>
            <a:pPr algn="ctr"/>
            <a:r>
              <a:rPr lang="en-GB" sz="1200" dirty="0">
                <a:solidFill>
                  <a:srgbClr val="92D050"/>
                </a:solidFill>
                <a:latin typeface="Arial" pitchFamily="34" charset="0"/>
                <a:cs typeface="Arial" pitchFamily="34" charset="0"/>
              </a:rPr>
              <a:t>This is the idyllic home of Little </a:t>
            </a:r>
            <a:r>
              <a:rPr lang="en-GB" sz="1200" dirty="0" err="1">
                <a:solidFill>
                  <a:srgbClr val="92D050"/>
                </a:solidFill>
                <a:latin typeface="Arial" pitchFamily="34" charset="0"/>
                <a:cs typeface="Arial" pitchFamily="34" charset="0"/>
              </a:rPr>
              <a:t>Nutbrown</a:t>
            </a:r>
            <a:r>
              <a:rPr lang="en-GB" sz="1200" dirty="0">
                <a:solidFill>
                  <a:srgbClr val="92D050"/>
                </a:solidFill>
                <a:latin typeface="Arial" pitchFamily="34" charset="0"/>
                <a:cs typeface="Arial" pitchFamily="34" charset="0"/>
              </a:rPr>
              <a:t> Hare and his father, Big </a:t>
            </a:r>
            <a:r>
              <a:rPr lang="en-GB" sz="1200" dirty="0" err="1">
                <a:solidFill>
                  <a:srgbClr val="92D050"/>
                </a:solidFill>
                <a:latin typeface="Arial" pitchFamily="34" charset="0"/>
                <a:cs typeface="Arial" pitchFamily="34" charset="0"/>
              </a:rPr>
              <a:t>Nutbrown</a:t>
            </a:r>
            <a:r>
              <a:rPr lang="en-GB" sz="1200" dirty="0">
                <a:solidFill>
                  <a:srgbClr val="92D050"/>
                </a:solidFill>
                <a:latin typeface="Arial" pitchFamily="34" charset="0"/>
                <a:cs typeface="Arial" pitchFamily="34" charset="0"/>
              </a:rPr>
              <a:t> Hare. The series follows their adventures as they explore their beautiful surrounds, play with their friends and delight in the love between them</a:t>
            </a:r>
            <a:r>
              <a:rPr lang="en-GB" sz="1200" dirty="0" smtClean="0">
                <a:solidFill>
                  <a:srgbClr val="92D050"/>
                </a:solidFill>
                <a:latin typeface="Arial" pitchFamily="34" charset="0"/>
                <a:cs typeface="Arial" pitchFamily="34" charset="0"/>
              </a:rPr>
              <a:t>.  </a:t>
            </a:r>
            <a:endParaRPr lang="en-GB" sz="1200" dirty="0">
              <a:solidFill>
                <a:srgbClr val="92D050"/>
              </a:solidFill>
              <a:latin typeface="Arial" pitchFamily="34" charset="0"/>
              <a:cs typeface="Arial" pitchFamily="34" charset="0"/>
            </a:endParaRPr>
          </a:p>
        </p:txBody>
      </p:sp>
      <p:sp>
        <p:nvSpPr>
          <p:cNvPr id="14" name="Rounded Rectangle 13"/>
          <p:cNvSpPr/>
          <p:nvPr/>
        </p:nvSpPr>
        <p:spPr>
          <a:xfrm>
            <a:off x="186890" y="2420888"/>
            <a:ext cx="4160837" cy="1371600"/>
          </a:xfrm>
          <a:prstGeom prst="roundRect">
            <a:avLst/>
          </a:prstGeom>
          <a:no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5" name="Rectangle 4"/>
          <p:cNvSpPr>
            <a:spLocks noChangeArrowheads="1"/>
          </p:cNvSpPr>
          <p:nvPr/>
        </p:nvSpPr>
        <p:spPr bwMode="auto">
          <a:xfrm>
            <a:off x="6396038" y="2534811"/>
            <a:ext cx="1646237"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b="1" dirty="0" err="1">
                <a:solidFill>
                  <a:srgbClr val="92D050"/>
                </a:solidFill>
                <a:latin typeface="Arial" pitchFamily="34" charset="0"/>
                <a:cs typeface="Arial" pitchFamily="34" charset="0"/>
              </a:rPr>
              <a:t>Pingu</a:t>
            </a:r>
            <a:endParaRPr lang="en-GB" sz="1200" b="1" dirty="0">
              <a:solidFill>
                <a:srgbClr val="92D050"/>
              </a:solidFill>
              <a:latin typeface="Arial" pitchFamily="34" charset="0"/>
              <a:cs typeface="Arial" pitchFamily="34" charset="0"/>
            </a:endParaRPr>
          </a:p>
          <a:p>
            <a:pPr algn="ctr"/>
            <a:r>
              <a:rPr lang="en-GB" sz="1200" dirty="0">
                <a:solidFill>
                  <a:srgbClr val="92D050"/>
                </a:solidFill>
                <a:latin typeface="Arial" pitchFamily="34" charset="0"/>
                <a:cs typeface="Arial" pitchFamily="34" charset="0"/>
              </a:rPr>
              <a:t>Meet </a:t>
            </a:r>
            <a:r>
              <a:rPr lang="en-GB" sz="1200" dirty="0" err="1">
                <a:solidFill>
                  <a:srgbClr val="92D050"/>
                </a:solidFill>
                <a:latin typeface="Arial" pitchFamily="34" charset="0"/>
                <a:cs typeface="Arial" pitchFamily="34" charset="0"/>
              </a:rPr>
              <a:t>Pingu</a:t>
            </a:r>
            <a:r>
              <a:rPr lang="en-GB" sz="1200" dirty="0">
                <a:solidFill>
                  <a:srgbClr val="92D050"/>
                </a:solidFill>
                <a:latin typeface="Arial" pitchFamily="34" charset="0"/>
                <a:cs typeface="Arial" pitchFamily="34" charset="0"/>
              </a:rPr>
              <a:t>, the fun loving and full of energy baby penguin that lives in the Antarctic. </a:t>
            </a:r>
          </a:p>
          <a:p>
            <a:pPr algn="ctr"/>
            <a:r>
              <a:rPr lang="en-GB" sz="1200" dirty="0">
                <a:solidFill>
                  <a:srgbClr val="92D050"/>
                </a:solidFill>
                <a:latin typeface="Arial" pitchFamily="34" charset="0"/>
                <a:cs typeface="Arial" pitchFamily="34" charset="0"/>
              </a:rPr>
              <a:t>He spends most of his time playing with his friend Robby the seal and his family; Mother, Father, sister </a:t>
            </a:r>
            <a:r>
              <a:rPr lang="en-GB" sz="1200" dirty="0" err="1">
                <a:solidFill>
                  <a:srgbClr val="92D050"/>
                </a:solidFill>
                <a:latin typeface="Arial" pitchFamily="34" charset="0"/>
                <a:cs typeface="Arial" pitchFamily="34" charset="0"/>
              </a:rPr>
              <a:t>Pinga</a:t>
            </a:r>
            <a:r>
              <a:rPr lang="en-GB" sz="1200" dirty="0">
                <a:solidFill>
                  <a:srgbClr val="92D050"/>
                </a:solidFill>
                <a:latin typeface="Arial" pitchFamily="34" charset="0"/>
                <a:cs typeface="Arial" pitchFamily="34" charset="0"/>
              </a:rPr>
              <a:t> and his Grandparents</a:t>
            </a:r>
          </a:p>
        </p:txBody>
      </p:sp>
      <p:sp>
        <p:nvSpPr>
          <p:cNvPr id="17" name="Rounded Rectangle 16"/>
          <p:cNvSpPr/>
          <p:nvPr/>
        </p:nvSpPr>
        <p:spPr>
          <a:xfrm>
            <a:off x="323528" y="4269953"/>
            <a:ext cx="4495329" cy="2111375"/>
          </a:xfrm>
          <a:prstGeom prst="roundRect">
            <a:avLst/>
          </a:prstGeom>
          <a:solidFill>
            <a:schemeClr val="bg1"/>
          </a:solid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8" name="Rectangle 6"/>
          <p:cNvSpPr>
            <a:spLocks noChangeArrowheads="1"/>
          </p:cNvSpPr>
          <p:nvPr/>
        </p:nvSpPr>
        <p:spPr bwMode="auto">
          <a:xfrm>
            <a:off x="251520" y="4300463"/>
            <a:ext cx="444341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1200" b="1" dirty="0" smtClean="0">
                <a:solidFill>
                  <a:srgbClr val="92D050"/>
                </a:solidFill>
                <a:latin typeface="Arial" pitchFamily="34" charset="0"/>
                <a:cs typeface="Arial" pitchFamily="34" charset="0"/>
              </a:rPr>
              <a:t>Now You Know</a:t>
            </a:r>
            <a:endParaRPr lang="en-GB" sz="1200" b="1" dirty="0">
              <a:solidFill>
                <a:srgbClr val="92D050"/>
              </a:solidFill>
              <a:latin typeface="Arial" pitchFamily="34" charset="0"/>
              <a:cs typeface="Arial" pitchFamily="34" charset="0"/>
            </a:endParaRPr>
          </a:p>
          <a:p>
            <a:pPr algn="ctr"/>
            <a:r>
              <a:rPr lang="en-GB" sz="1200" dirty="0">
                <a:solidFill>
                  <a:srgbClr val="92D050"/>
                </a:solidFill>
                <a:latin typeface="Arial" pitchFamily="34" charset="0"/>
                <a:cs typeface="Arial" pitchFamily="34" charset="0"/>
              </a:rPr>
              <a:t>Now You Know is an entertaining and engaging original series for kids 4-6. It enhances natural curiosity and promotes play-based learning by seeking answers to questions pre-schoolers ask about science, nature and the world around them. The series combines puppetry, animation and live-action with segments shot on location, featuring high profile personalities and experts. Now You Know explores science, nature, music, dance and language in order to educate and entertain.</a:t>
            </a:r>
          </a:p>
        </p:txBody>
      </p:sp>
      <p:pic>
        <p:nvPicPr>
          <p:cNvPr id="20" name="Picture 19" descr="http://cdn.kidscreen.com/wp/wp-content/uploads/2013/01/GHMILY.jpg"/>
          <p:cNvPicPr/>
          <p:nvPr/>
        </p:nvPicPr>
        <p:blipFill>
          <a:blip r:embed="rId5">
            <a:extLst>
              <a:ext uri="{28A0092B-C50C-407E-A947-70E740481C1C}">
                <a14:useLocalDpi xmlns:a14="http://schemas.microsoft.com/office/drawing/2010/main" val="0"/>
              </a:ext>
            </a:extLst>
          </a:blip>
          <a:srcRect/>
          <a:stretch>
            <a:fillRect/>
          </a:stretch>
        </p:blipFill>
        <p:spPr bwMode="auto">
          <a:xfrm>
            <a:off x="4410432" y="2440956"/>
            <a:ext cx="1889760" cy="1351532"/>
          </a:xfrm>
          <a:prstGeom prst="roundRect">
            <a:avLst>
              <a:gd name="adj" fmla="val 11111"/>
            </a:avLst>
          </a:prstGeom>
          <a:ln/>
        </p:spPr>
        <p:style>
          <a:lnRef idx="2">
            <a:schemeClr val="accent3"/>
          </a:lnRef>
          <a:fillRef idx="1">
            <a:schemeClr val="lt1"/>
          </a:fillRef>
          <a:effectRef idx="0">
            <a:schemeClr val="accent3"/>
          </a:effectRef>
          <a:fontRef idx="minor">
            <a:schemeClr val="dk1"/>
          </a:fontRef>
        </p:style>
      </p:pic>
      <p:pic>
        <p:nvPicPr>
          <p:cNvPr id="21" name="Picture 20"/>
          <p:cNvPicPr/>
          <p:nvPr/>
        </p:nvPicPr>
        <p:blipFill>
          <a:blip r:embed="rId6">
            <a:extLst>
              <a:ext uri="{28A0092B-C50C-407E-A947-70E740481C1C}">
                <a14:useLocalDpi xmlns:a14="http://schemas.microsoft.com/office/drawing/2010/main" val="0"/>
              </a:ext>
            </a:extLst>
          </a:blip>
          <a:stretch>
            <a:fillRect/>
          </a:stretch>
        </p:blipFill>
        <p:spPr>
          <a:xfrm>
            <a:off x="5020887" y="5098997"/>
            <a:ext cx="2055164" cy="1282331"/>
          </a:xfrm>
          <a:prstGeom prst="roundRect">
            <a:avLst>
              <a:gd name="adj" fmla="val 16667"/>
            </a:avLst>
          </a:prstGeom>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7046460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sp>
        <p:nvSpPr>
          <p:cNvPr id="3" name="Rounded Rectangle 2"/>
          <p:cNvSpPr/>
          <p:nvPr/>
        </p:nvSpPr>
        <p:spPr>
          <a:xfrm>
            <a:off x="7092280" y="3717032"/>
            <a:ext cx="1992313" cy="2682875"/>
          </a:xfrm>
          <a:prstGeom prst="roundRect">
            <a:avLst/>
          </a:prstGeom>
          <a:solidFill>
            <a:schemeClr val="bg1"/>
          </a:solid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GB" sz="1200" b="1" dirty="0" err="1" smtClean="0">
                <a:solidFill>
                  <a:srgbClr val="92D050"/>
                </a:solidFill>
                <a:latin typeface="Arial" charset="0"/>
              </a:rPr>
              <a:t>Oto</a:t>
            </a:r>
            <a:r>
              <a:rPr lang="en-GB" sz="1200" b="1" dirty="0" smtClean="0">
                <a:solidFill>
                  <a:srgbClr val="92D050"/>
                </a:solidFill>
                <a:latin typeface="Arial" charset="0"/>
              </a:rPr>
              <a:t> &amp; the Music</a:t>
            </a:r>
            <a:endParaRPr lang="en-GB" sz="1200" b="1" dirty="0">
              <a:solidFill>
                <a:srgbClr val="92D050"/>
              </a:solidFill>
              <a:latin typeface="Arial" charset="0"/>
            </a:endParaRPr>
          </a:p>
          <a:p>
            <a:pPr algn="ctr">
              <a:defRPr/>
            </a:pPr>
            <a:r>
              <a:rPr lang="en-GB" sz="1200" kern="0" dirty="0" err="1">
                <a:solidFill>
                  <a:srgbClr val="92D050"/>
                </a:solidFill>
                <a:latin typeface="Arial" pitchFamily="34" charset="0"/>
                <a:cs typeface="Arial" pitchFamily="34" charset="0"/>
              </a:rPr>
              <a:t>Oto</a:t>
            </a:r>
            <a:r>
              <a:rPr lang="en-GB" sz="1200" kern="0" dirty="0">
                <a:solidFill>
                  <a:srgbClr val="92D050"/>
                </a:solidFill>
                <a:latin typeface="Arial" pitchFamily="34" charset="0"/>
                <a:cs typeface="Arial" pitchFamily="34" charset="0"/>
              </a:rPr>
              <a:t> is a red clay octopus, who has wide open eyes and a saucy multifunctional nose/trumpet. He can't speak, but he can express himself with movements and by means of his </a:t>
            </a:r>
            <a:r>
              <a:rPr lang="en-GB" sz="1200" kern="0" dirty="0" err="1">
                <a:solidFill>
                  <a:srgbClr val="92D050"/>
                </a:solidFill>
                <a:latin typeface="Arial" pitchFamily="34" charset="0"/>
                <a:cs typeface="Arial" pitchFamily="34" charset="0"/>
              </a:rPr>
              <a:t>mimical</a:t>
            </a:r>
            <a:r>
              <a:rPr lang="en-GB" sz="1200" kern="0" dirty="0">
                <a:solidFill>
                  <a:srgbClr val="92D050"/>
                </a:solidFill>
                <a:latin typeface="Arial" pitchFamily="34" charset="0"/>
                <a:cs typeface="Arial" pitchFamily="34" charset="0"/>
              </a:rPr>
              <a:t> expressions. </a:t>
            </a:r>
            <a:r>
              <a:rPr lang="en-GB" sz="1200" kern="0" dirty="0" err="1">
                <a:solidFill>
                  <a:srgbClr val="92D050"/>
                </a:solidFill>
                <a:latin typeface="Arial" pitchFamily="34" charset="0"/>
                <a:cs typeface="Arial" pitchFamily="34" charset="0"/>
              </a:rPr>
              <a:t>Oto</a:t>
            </a:r>
            <a:r>
              <a:rPr lang="en-GB" sz="1200" kern="0" dirty="0">
                <a:solidFill>
                  <a:srgbClr val="92D050"/>
                </a:solidFill>
                <a:latin typeface="Arial" pitchFamily="34" charset="0"/>
                <a:cs typeface="Arial" pitchFamily="34" charset="0"/>
              </a:rPr>
              <a:t> lives in a sea made up of musical notes, as music is his passion.</a:t>
            </a:r>
          </a:p>
        </p:txBody>
      </p:sp>
      <p:sp>
        <p:nvSpPr>
          <p:cNvPr id="5" name="Rounded Rectangle 4"/>
          <p:cNvSpPr/>
          <p:nvPr/>
        </p:nvSpPr>
        <p:spPr>
          <a:xfrm>
            <a:off x="2395538" y="5156200"/>
            <a:ext cx="4576762" cy="1657350"/>
          </a:xfrm>
          <a:prstGeom prst="roundRect">
            <a:avLst/>
          </a:prstGeom>
          <a:solidFill>
            <a:schemeClr val="bg1"/>
          </a:solid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6" name="Rectangle 5"/>
          <p:cNvSpPr/>
          <p:nvPr/>
        </p:nvSpPr>
        <p:spPr>
          <a:xfrm>
            <a:off x="2293938" y="5210175"/>
            <a:ext cx="4738687" cy="1569660"/>
          </a:xfrm>
          <a:prstGeom prst="rect">
            <a:avLst/>
          </a:prstGeom>
        </p:spPr>
        <p:txBody>
          <a:bodyPr>
            <a:spAutoFit/>
          </a:bodyPr>
          <a:lstStyle/>
          <a:p>
            <a:pPr algn="ctr" eaLnBrk="0" hangingPunct="0">
              <a:spcBef>
                <a:spcPts val="0"/>
              </a:spcBef>
              <a:defRPr/>
            </a:pPr>
            <a:r>
              <a:rPr lang="en-GB" sz="1200" b="1" kern="0" dirty="0">
                <a:solidFill>
                  <a:srgbClr val="92D050"/>
                </a:solidFill>
                <a:latin typeface="Arial" pitchFamily="34" charset="0"/>
                <a:cs typeface="Arial" pitchFamily="34" charset="0"/>
              </a:rPr>
              <a:t>Monkey See, Monkey Do  </a:t>
            </a:r>
          </a:p>
          <a:p>
            <a:pPr algn="ctr" eaLnBrk="0" hangingPunct="0">
              <a:spcBef>
                <a:spcPts val="0"/>
              </a:spcBef>
              <a:defRPr/>
            </a:pPr>
            <a:r>
              <a:rPr lang="en-US" sz="1200" kern="0" dirty="0">
                <a:solidFill>
                  <a:srgbClr val="92D050"/>
                </a:solidFill>
                <a:latin typeface="Arial" pitchFamily="34" charset="0"/>
                <a:cs typeface="Arial" pitchFamily="34" charset="0"/>
              </a:rPr>
              <a:t>Monkey, the animated host, invites children to discover, imitate and dance along with the day's animal guests in one of five different environments (Jungle, Farm, Pond, Savannah or Arctic). He is helped by his youthful human companions, who are integrated into the cartoon via CGI technology. Monkey gets kids singing, dancing and following along, using a special educational method developed by psychologists which teaches motor skills and social concepts.</a:t>
            </a:r>
          </a:p>
        </p:txBody>
      </p:sp>
      <p:sp>
        <p:nvSpPr>
          <p:cNvPr id="7" name="Rounded Rectangle 6"/>
          <p:cNvSpPr/>
          <p:nvPr/>
        </p:nvSpPr>
        <p:spPr>
          <a:xfrm>
            <a:off x="293688" y="3789363"/>
            <a:ext cx="4721225" cy="1223962"/>
          </a:xfrm>
          <a:prstGeom prst="roundRect">
            <a:avLst/>
          </a:prstGeom>
          <a:no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8" name="Rectangle 3"/>
          <p:cNvSpPr>
            <a:spLocks noChangeArrowheads="1"/>
          </p:cNvSpPr>
          <p:nvPr/>
        </p:nvSpPr>
        <p:spPr bwMode="auto">
          <a:xfrm>
            <a:off x="368300" y="3800475"/>
            <a:ext cx="4572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lang="en-GB" sz="1200" b="1" kern="0" dirty="0" err="1" smtClean="0">
                <a:solidFill>
                  <a:srgbClr val="92D050"/>
                </a:solidFill>
                <a:latin typeface="Arial" pitchFamily="34" charset="0"/>
                <a:cs typeface="Arial" pitchFamily="34" charset="0"/>
              </a:rPr>
              <a:t>Noksu</a:t>
            </a:r>
            <a:endParaRPr lang="en-GB" sz="1200" b="1" kern="0" dirty="0">
              <a:solidFill>
                <a:srgbClr val="92D050"/>
              </a:solidFill>
              <a:latin typeface="Arial" pitchFamily="34" charset="0"/>
              <a:cs typeface="Arial" pitchFamily="34" charset="0"/>
            </a:endParaRPr>
          </a:p>
          <a:p>
            <a:pPr algn="ctr" eaLnBrk="0" hangingPunct="0">
              <a:defRPr/>
            </a:pPr>
            <a:r>
              <a:rPr lang="en-GB" sz="1200" kern="0" dirty="0">
                <a:solidFill>
                  <a:srgbClr val="92D050"/>
                </a:solidFill>
                <a:latin typeface="Arial" pitchFamily="34" charset="0"/>
                <a:cs typeface="Arial" pitchFamily="34" charset="0"/>
              </a:rPr>
              <a:t>Things just happen to NOKSU, whose name means ‘Be yourself!'. NOKSU's natural curiosity and extrovert character propels him from one adventure to another and wherever he goes, tiny </a:t>
            </a:r>
            <a:r>
              <a:rPr lang="en-GB" sz="1200" kern="0" dirty="0" err="1">
                <a:solidFill>
                  <a:srgbClr val="92D050"/>
                </a:solidFill>
                <a:latin typeface="Arial" pitchFamily="34" charset="0"/>
                <a:cs typeface="Arial" pitchFamily="34" charset="0"/>
              </a:rPr>
              <a:t>Nupi</a:t>
            </a:r>
            <a:r>
              <a:rPr lang="en-GB" sz="1200" kern="0" dirty="0">
                <a:solidFill>
                  <a:srgbClr val="92D050"/>
                </a:solidFill>
                <a:latin typeface="Arial" pitchFamily="34" charset="0"/>
                <a:cs typeface="Arial" pitchFamily="34" charset="0"/>
              </a:rPr>
              <a:t> buzzes along too. </a:t>
            </a:r>
          </a:p>
        </p:txBody>
      </p:sp>
      <p:sp>
        <p:nvSpPr>
          <p:cNvPr id="9" name="Rounded Rectangle 8"/>
          <p:cNvSpPr/>
          <p:nvPr/>
        </p:nvSpPr>
        <p:spPr>
          <a:xfrm>
            <a:off x="1631950" y="2157413"/>
            <a:ext cx="5199063" cy="1397000"/>
          </a:xfrm>
          <a:prstGeom prst="roundRect">
            <a:avLst/>
          </a:prstGeom>
          <a:no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0" name="Rectangle 2"/>
          <p:cNvSpPr>
            <a:spLocks noChangeArrowheads="1"/>
          </p:cNvSpPr>
          <p:nvPr/>
        </p:nvSpPr>
        <p:spPr bwMode="auto">
          <a:xfrm>
            <a:off x="1631950" y="2157413"/>
            <a:ext cx="5272088"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hangingPunct="0">
              <a:defRPr/>
            </a:pPr>
            <a:r>
              <a:rPr lang="en-GB" sz="1200" b="1" kern="0" dirty="0">
                <a:solidFill>
                  <a:srgbClr val="92D050"/>
                </a:solidFill>
                <a:latin typeface="Arial" pitchFamily="34" charset="0"/>
                <a:cs typeface="Arial" pitchFamily="34" charset="0"/>
              </a:rPr>
              <a:t>What’s the big Idea (52 x 5)</a:t>
            </a:r>
          </a:p>
          <a:p>
            <a:pPr algn="ctr" eaLnBrk="0" hangingPunct="0">
              <a:defRPr/>
            </a:pPr>
            <a:r>
              <a:rPr lang="en-GB" sz="1200" kern="0" dirty="0">
                <a:solidFill>
                  <a:srgbClr val="92D050"/>
                </a:solidFill>
                <a:latin typeface="Arial" pitchFamily="34" charset="0"/>
                <a:cs typeface="Arial" pitchFamily="34" charset="0"/>
              </a:rPr>
              <a:t>Beautiful and smart philosophy for kids which poses questions such as:</a:t>
            </a:r>
          </a:p>
          <a:p>
            <a:pPr algn="ctr" eaLnBrk="0" hangingPunct="0">
              <a:defRPr/>
            </a:pPr>
            <a:r>
              <a:rPr lang="en-GB" sz="1200" kern="0" dirty="0">
                <a:solidFill>
                  <a:srgbClr val="92D050"/>
                </a:solidFill>
                <a:latin typeface="Arial" pitchFamily="34" charset="0"/>
                <a:cs typeface="Arial" pitchFamily="34" charset="0"/>
              </a:rPr>
              <a:t>Who am I? What am I? What is a pet? Is a lie always bad?</a:t>
            </a:r>
          </a:p>
          <a:p>
            <a:pPr algn="ctr" eaLnBrk="0" hangingPunct="0">
              <a:defRPr/>
            </a:pPr>
            <a:r>
              <a:rPr lang="en-GB" sz="1200" kern="0" dirty="0">
                <a:solidFill>
                  <a:srgbClr val="92D050"/>
                </a:solidFill>
                <a:latin typeface="Arial" pitchFamily="34" charset="0"/>
                <a:cs typeface="Arial" pitchFamily="34" charset="0"/>
              </a:rPr>
              <a:t>Why do people feel sad?  How can we make them feel happy?</a:t>
            </a:r>
          </a:p>
          <a:p>
            <a:pPr algn="ctr" eaLnBrk="0" hangingPunct="0">
              <a:defRPr/>
            </a:pPr>
            <a:r>
              <a:rPr lang="en-GB" sz="1200" kern="0" dirty="0">
                <a:solidFill>
                  <a:srgbClr val="92D050"/>
                </a:solidFill>
                <a:latin typeface="Arial" pitchFamily="34" charset="0"/>
                <a:cs typeface="Arial" pitchFamily="34" charset="0"/>
              </a:rPr>
              <a:t>The show never tries to answer the question but instead prompts children to explore many sides of a single idea, and practice the essential life skills of questioning and reasoning. Unexpected, visual and fun! </a:t>
            </a:r>
          </a:p>
        </p:txBody>
      </p:sp>
      <p:sp>
        <p:nvSpPr>
          <p:cNvPr id="11" name="Rounded Rectangle 10"/>
          <p:cNvSpPr/>
          <p:nvPr/>
        </p:nvSpPr>
        <p:spPr>
          <a:xfrm>
            <a:off x="365125" y="839788"/>
            <a:ext cx="3630613" cy="1217612"/>
          </a:xfrm>
          <a:prstGeom prst="roundRect">
            <a:avLst/>
          </a:prstGeom>
          <a:noFill/>
          <a:ln w="19050">
            <a:solidFill>
              <a:srgbClr val="92D050"/>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2" name="Rectangle 1"/>
          <p:cNvSpPr>
            <a:spLocks noChangeArrowheads="1"/>
          </p:cNvSpPr>
          <p:nvPr/>
        </p:nvSpPr>
        <p:spPr bwMode="auto">
          <a:xfrm>
            <a:off x="293688" y="839788"/>
            <a:ext cx="370205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eaLnBrk="0" hangingPunct="0">
              <a:defRPr/>
            </a:pPr>
            <a:r>
              <a:rPr lang="en-GB" sz="1200" b="1" kern="0" dirty="0" smtClean="0">
                <a:solidFill>
                  <a:srgbClr val="92D050"/>
                </a:solidFill>
                <a:latin typeface="Arial" pitchFamily="34" charset="0"/>
                <a:cs typeface="Arial" pitchFamily="34" charset="0"/>
              </a:rPr>
              <a:t>Harry</a:t>
            </a:r>
            <a:endParaRPr lang="en-GB" sz="1200" b="1" kern="0" dirty="0">
              <a:solidFill>
                <a:srgbClr val="92D050"/>
              </a:solidFill>
              <a:latin typeface="Arial" pitchFamily="34" charset="0"/>
              <a:cs typeface="Arial" pitchFamily="34" charset="0"/>
            </a:endParaRPr>
          </a:p>
          <a:p>
            <a:pPr algn="ctr"/>
            <a:r>
              <a:rPr lang="en-GB" sz="1200" kern="0" dirty="0">
                <a:solidFill>
                  <a:srgbClr val="92D050"/>
                </a:solidFill>
                <a:latin typeface="Arial" pitchFamily="34" charset="0"/>
                <a:cs typeface="Arial" pitchFamily="34" charset="0"/>
              </a:rPr>
              <a:t>Harry knows he's the luckiest kid in the world; his Nana has given him the greatest present ever, something that no one else has. A bucket with six toy dinosaurs that come to life and are all his best friends.</a:t>
            </a:r>
          </a:p>
        </p:txBody>
      </p:sp>
      <p:sp>
        <p:nvSpPr>
          <p:cNvPr id="14" name="Title 1"/>
          <p:cNvSpPr>
            <a:spLocks noGrp="1"/>
          </p:cNvSpPr>
          <p:nvPr>
            <p:ph type="title"/>
          </p:nvPr>
        </p:nvSpPr>
        <p:spPr>
          <a:xfrm>
            <a:off x="2707287" y="188640"/>
            <a:ext cx="2663825" cy="400050"/>
          </a:xfrm>
        </p:spPr>
        <p:txBody>
          <a:bodyPr/>
          <a:lstStyle/>
          <a:p>
            <a:pPr eaLnBrk="1" hangingPunct="1"/>
            <a:r>
              <a:rPr lang="en-GB" sz="1800" b="1" dirty="0" smtClean="0">
                <a:solidFill>
                  <a:srgbClr val="92D050"/>
                </a:solidFill>
                <a:latin typeface="Arial" charset="0"/>
                <a:cs typeface="Arial" charset="0"/>
              </a:rPr>
              <a:t>Programming</a:t>
            </a:r>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600" y="2156400"/>
            <a:ext cx="1225195" cy="1438537"/>
          </a:xfrm>
          <a:prstGeom prst="rect">
            <a:avLst/>
          </a:prstGeom>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000" y="5209200"/>
            <a:ext cx="2225040" cy="1517904"/>
          </a:xfrm>
          <a:prstGeom prst="rect">
            <a:avLst/>
          </a:prstGeom>
        </p:spPr>
      </p:pic>
      <p:pic>
        <p:nvPicPr>
          <p:cNvPr id="19" name="Picture 18" descr="C:\Users\joshua.spink\JimJam\BUCKET_D-2.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2846" y="836340"/>
            <a:ext cx="867306" cy="1225214"/>
          </a:xfrm>
          <a:prstGeom prst="roundRect">
            <a:avLst>
              <a:gd name="adj" fmla="val 19982"/>
            </a:avLst>
          </a:prstGeom>
          <a:ln/>
        </p:spPr>
        <p:style>
          <a:lnRef idx="2">
            <a:schemeClr val="accent3"/>
          </a:lnRef>
          <a:fillRef idx="1">
            <a:schemeClr val="lt1"/>
          </a:fillRef>
          <a:effectRef idx="0">
            <a:schemeClr val="accent3"/>
          </a:effectRef>
          <a:fontRef idx="minor">
            <a:schemeClr val="dk1"/>
          </a:fontRef>
        </p:style>
      </p:pic>
      <p:pic>
        <p:nvPicPr>
          <p:cNvPr id="20" name="Picture 19" descr="C:\Users\joshua.spink\JimJam\BeNeLux Pres\Evergreen Ent\Nouksu\f4b1198c7002463da207fd384b7945c4_720[1].jpg"/>
          <p:cNvPicPr/>
          <p:nvPr/>
        </p:nvPicPr>
        <p:blipFill rotWithShape="1">
          <a:blip r:embed="rId6" cstate="print">
            <a:extLst>
              <a:ext uri="{BEBA8EAE-BF5A-486C-A8C5-ECC9F3942E4B}">
                <a14:imgProps xmlns:a14="http://schemas.microsoft.com/office/drawing/2010/main">
                  <a14:imgLayer r:embed="rId7">
                    <a14:imgEffect>
                      <a14:backgroundRemoval t="9877" b="100000" l="10000" r="90000">
                        <a14:foregroundMark x1="56389" y1="95309" x2="55556" y2="95062"/>
                        <a14:backgroundMark x1="45833" y1="87160" x2="18611" y2="91605"/>
                        <a14:backgroundMark x1="57361" y1="88395" x2="87639" y2="91111"/>
                        <a14:backgroundMark x1="53889" y1="88148" x2="69028" y2="81975"/>
                        <a14:backgroundMark x1="66528" y1="94568" x2="66528" y2="97531"/>
                        <a14:backgroundMark x1="47083" y1="89383" x2="46944" y2="88148"/>
                        <a14:backgroundMark x1="47083" y1="85679" x2="47083" y2="85679"/>
                        <a14:backgroundMark x1="38194" y1="81481" x2="38333" y2="82222"/>
                        <a14:backgroundMark x1="43611" y1="54074" x2="42500" y2="51605"/>
                        <a14:backgroundMark x1="56389" y1="55556" x2="57639" y2="54074"/>
                        <a14:backgroundMark x1="29306" y1="98519" x2="9306" y2="91111"/>
                        <a14:backgroundMark x1="44306" y1="91605" x2="38611" y2="97037"/>
                        <a14:backgroundMark x1="57361" y1="91358" x2="61111" y2="96790"/>
                        <a14:backgroundMark x1="57500" y1="94815" x2="57917" y2="94815"/>
                      </a14:backgroundRemoval>
                    </a14:imgEffect>
                  </a14:imgLayer>
                </a14:imgProps>
              </a:ext>
              <a:ext uri="{28A0092B-C50C-407E-A947-70E740481C1C}">
                <a14:useLocalDpi xmlns:a14="http://schemas.microsoft.com/office/drawing/2010/main" val="0"/>
              </a:ext>
            </a:extLst>
          </a:blip>
          <a:srcRect l="28560" t="19463" r="28989"/>
          <a:stretch/>
        </p:blipFill>
        <p:spPr bwMode="auto">
          <a:xfrm>
            <a:off x="5141912" y="3800474"/>
            <a:ext cx="1160568" cy="1238461"/>
          </a:xfrm>
          <a:prstGeom prst="roundRect">
            <a:avLst>
              <a:gd name="adj" fmla="val 15070"/>
            </a:avLst>
          </a:prstGeom>
          <a:ln/>
          <a:extLst/>
        </p:spPr>
        <p:style>
          <a:lnRef idx="2">
            <a:schemeClr val="accent3"/>
          </a:lnRef>
          <a:fillRef idx="1">
            <a:schemeClr val="lt1"/>
          </a:fillRef>
          <a:effectRef idx="0">
            <a:schemeClr val="accent3"/>
          </a:effectRef>
          <a:fontRef idx="minor">
            <a:schemeClr val="dk1"/>
          </a:fontRef>
        </p:style>
      </p:pic>
      <p:pic>
        <p:nvPicPr>
          <p:cNvPr id="21" name="Picture 20"/>
          <p:cNvPicPr/>
          <p:nvPr/>
        </p:nvPicPr>
        <p:blipFill rotWithShape="1">
          <a:blip r:embed="rId8">
            <a:extLst>
              <a:ext uri="{28A0092B-C50C-407E-A947-70E740481C1C}">
                <a14:useLocalDpi xmlns:a14="http://schemas.microsoft.com/office/drawing/2010/main" val="0"/>
              </a:ext>
            </a:extLst>
          </a:blip>
          <a:srcRect t="-2289" r="30995"/>
          <a:stretch/>
        </p:blipFill>
        <p:spPr bwMode="auto">
          <a:xfrm>
            <a:off x="7061145" y="1448594"/>
            <a:ext cx="1969198" cy="2117773"/>
          </a:xfrm>
          <a:prstGeom prst="roundRect">
            <a:avLst>
              <a:gd name="adj" fmla="val 14127"/>
            </a:avLst>
          </a:prstGeom>
          <a:solidFill>
            <a:schemeClr val="tx1"/>
          </a:solidFill>
          <a:ln/>
        </p:spPr>
        <p:style>
          <a:lnRef idx="2">
            <a:schemeClr val="accent3"/>
          </a:lnRef>
          <a:fillRef idx="1">
            <a:schemeClr val="lt1"/>
          </a:fillRef>
          <a:effectRef idx="0">
            <a:schemeClr val="accent3"/>
          </a:effectRef>
          <a:fontRef idx="minor">
            <a:schemeClr val="dk1"/>
          </a:fontRef>
        </p:style>
      </p:pic>
    </p:spTree>
    <p:extLst>
      <p:ext uri="{BB962C8B-B14F-4D97-AF65-F5344CB8AC3E}">
        <p14:creationId xmlns:p14="http://schemas.microsoft.com/office/powerpoint/2010/main" val="40843597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preferRelativeResize="0">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3976"/>
            <a:ext cx="9144000" cy="6861976"/>
          </a:xfrm>
        </p:spPr>
      </p:pic>
      <p:sp>
        <p:nvSpPr>
          <p:cNvPr id="6" name="Rectangle 2"/>
          <p:cNvSpPr>
            <a:spLocks noChangeArrowheads="1"/>
          </p:cNvSpPr>
          <p:nvPr/>
        </p:nvSpPr>
        <p:spPr bwMode="auto">
          <a:xfrm>
            <a:off x="26988" y="2489200"/>
            <a:ext cx="912971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lnSpc>
                <a:spcPct val="90000"/>
              </a:lnSpc>
              <a:spcBef>
                <a:spcPct val="25000"/>
              </a:spcBef>
            </a:pPr>
            <a:r>
              <a:rPr lang="en-GB" sz="1600" dirty="0">
                <a:solidFill>
                  <a:srgbClr val="99CC00"/>
                </a:solidFill>
                <a:cs typeface="Arial" charset="0"/>
              </a:rPr>
              <a:t>Zoo	             Jungle	     Space	          Under the Sea	Farm		Circus</a:t>
            </a:r>
          </a:p>
        </p:txBody>
      </p:sp>
      <p:sp>
        <p:nvSpPr>
          <p:cNvPr id="7" name="Text Box 8"/>
          <p:cNvSpPr txBox="1">
            <a:spLocks noChangeArrowheads="1"/>
          </p:cNvSpPr>
          <p:nvPr/>
        </p:nvSpPr>
        <p:spPr bwMode="auto">
          <a:xfrm>
            <a:off x="257175" y="990600"/>
            <a:ext cx="7950200" cy="33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5000"/>
              </a:spcBef>
              <a:buFontTx/>
              <a:buChar char="•"/>
            </a:pPr>
            <a:r>
              <a:rPr lang="en-GB" sz="1600" dirty="0">
                <a:solidFill>
                  <a:srgbClr val="99CC00"/>
                </a:solidFill>
                <a:cs typeface="Arial" charset="0"/>
              </a:rPr>
              <a:t> New on air themes every few months		</a:t>
            </a:r>
          </a:p>
        </p:txBody>
      </p:sp>
      <p:sp>
        <p:nvSpPr>
          <p:cNvPr id="8" name="TextBox 1"/>
          <p:cNvSpPr txBox="1">
            <a:spLocks noChangeArrowheads="1"/>
          </p:cNvSpPr>
          <p:nvPr/>
        </p:nvSpPr>
        <p:spPr bwMode="auto">
          <a:xfrm>
            <a:off x="142875" y="2924175"/>
            <a:ext cx="88947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GB" sz="1600" dirty="0">
                <a:solidFill>
                  <a:srgbClr val="99CC00"/>
                </a:solidFill>
                <a:cs typeface="Arial" charset="0"/>
              </a:rPr>
              <a:t> Mix of character and live action scenes to develop recognition and assist with key learning skills </a:t>
            </a:r>
          </a:p>
          <a:p>
            <a:pPr eaLnBrk="1" hangingPunct="1"/>
            <a:r>
              <a:rPr lang="en-GB" sz="1600" dirty="0">
                <a:solidFill>
                  <a:srgbClr val="99CC00"/>
                </a:solidFill>
                <a:cs typeface="Arial" charset="0"/>
              </a:rPr>
              <a:t>  e.g.  you may see images of children eating / baking mixed with images of  characters also</a:t>
            </a:r>
          </a:p>
          <a:p>
            <a:pPr eaLnBrk="1" hangingPunct="1"/>
            <a:r>
              <a:rPr lang="en-GB" sz="1600" dirty="0">
                <a:solidFill>
                  <a:srgbClr val="99CC00"/>
                </a:solidFill>
                <a:cs typeface="Arial" charset="0"/>
              </a:rPr>
              <a:t>  eating /  baking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00" y="1425600"/>
            <a:ext cx="1402080" cy="963168"/>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5200" y="1425600"/>
            <a:ext cx="1207008" cy="963168"/>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90000" y="1458000"/>
            <a:ext cx="1438656" cy="896112"/>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02000" y="1461600"/>
            <a:ext cx="1548384" cy="877824"/>
          </a:xfrm>
          <a:prstGeom prst="rect">
            <a:avLst/>
          </a:prstGeom>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04000" y="1458000"/>
            <a:ext cx="1566672" cy="883920"/>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95200" y="1443600"/>
            <a:ext cx="1584960" cy="890016"/>
          </a:xfrm>
          <a:prstGeom prst="rect">
            <a:avLst/>
          </a:prstGeom>
        </p:spPr>
      </p:pic>
      <p:pic>
        <p:nvPicPr>
          <p:cNvPr id="14" name="Picture 1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0800" y="3963600"/>
            <a:ext cx="1865222" cy="1273959"/>
          </a:xfrm>
          <a:prstGeom prst="rect">
            <a:avLst/>
          </a:prstGeom>
        </p:spPr>
      </p:pic>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235600" y="3963600"/>
            <a:ext cx="2243143" cy="1273959"/>
          </a:xfrm>
          <a:prstGeom prst="rect">
            <a:avLst/>
          </a:prstGeom>
        </p:spPr>
      </p:pic>
      <p:pic>
        <p:nvPicPr>
          <p:cNvPr id="16" name="Picture 1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36000" y="3963600"/>
            <a:ext cx="1688453" cy="1273959"/>
          </a:xfrm>
          <a:prstGeom prst="rect">
            <a:avLst/>
          </a:prstGeom>
        </p:spPr>
      </p:pic>
      <p:pic>
        <p:nvPicPr>
          <p:cNvPr id="17" name="Picture 1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64000" y="3963600"/>
            <a:ext cx="1993227" cy="1273959"/>
          </a:xfrm>
          <a:prstGeom prst="rect">
            <a:avLst/>
          </a:prstGeom>
        </p:spPr>
      </p:pic>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71200" y="5299200"/>
            <a:ext cx="2041991" cy="1249577"/>
          </a:xfrm>
          <a:prstGeom prst="rect">
            <a:avLst/>
          </a:prstGeom>
        </p:spPr>
      </p:pic>
      <p:pic>
        <p:nvPicPr>
          <p:cNvPr id="19" name="Picture 1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2926800" y="5238000"/>
            <a:ext cx="1981200" cy="1347216"/>
          </a:xfrm>
          <a:prstGeom prst="rect">
            <a:avLst/>
          </a:prstGeom>
        </p:spPr>
      </p:pic>
      <p:pic>
        <p:nvPicPr>
          <p:cNvPr id="20" name="Picture 19"/>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906800" y="5277600"/>
            <a:ext cx="2121233" cy="1267863"/>
          </a:xfrm>
          <a:prstGeom prst="rect">
            <a:avLst/>
          </a:prstGeom>
        </p:spPr>
      </p:pic>
      <p:sp>
        <p:nvSpPr>
          <p:cNvPr id="21" name="Rectangle 2"/>
          <p:cNvSpPr txBox="1">
            <a:spLocks noChangeArrowheads="1"/>
          </p:cNvSpPr>
          <p:nvPr/>
        </p:nvSpPr>
        <p:spPr>
          <a:xfrm>
            <a:off x="484188" y="274638"/>
            <a:ext cx="8229600" cy="5619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2000" b="1" smtClean="0">
                <a:solidFill>
                  <a:srgbClr val="92D050"/>
                </a:solidFill>
                <a:latin typeface="Arial" charset="0"/>
              </a:rPr>
              <a:t>On Air Look &amp; Interstitials</a:t>
            </a:r>
            <a:endParaRPr lang="en-GB" sz="2000" b="1" dirty="0" smtClean="0">
              <a:solidFill>
                <a:srgbClr val="92D050"/>
              </a:solidFill>
              <a:latin typeface="Arial" charset="0"/>
            </a:endParaRPr>
          </a:p>
        </p:txBody>
      </p:sp>
    </p:spTree>
    <p:extLst>
      <p:ext uri="{BB962C8B-B14F-4D97-AF65-F5344CB8AC3E}">
        <p14:creationId xmlns:p14="http://schemas.microsoft.com/office/powerpoint/2010/main" val="704646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2" cy="68853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descr="Z:\Sales - Marketing &amp; Research\Marketing\2015\JimJam\Events\Affiliate Marketing\JJ Easter Egg Hunt\ASSETS\PAGES\2D jam jam Logo_0004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4515" y="5599509"/>
            <a:ext cx="2286000" cy="128587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560" y="3140968"/>
            <a:ext cx="3405553" cy="2120167"/>
          </a:xfrm>
          <a:prstGeom prst="roundRect">
            <a:avLst>
              <a:gd name="adj" fmla="val 4167"/>
            </a:avLst>
          </a:prstGeom>
          <a:ln/>
        </p:spPr>
        <p:style>
          <a:lnRef idx="2">
            <a:schemeClr val="accent3"/>
          </a:lnRef>
          <a:fillRef idx="1">
            <a:schemeClr val="lt1"/>
          </a:fillRef>
          <a:effectRef idx="0">
            <a:schemeClr val="accent3"/>
          </a:effectRef>
          <a:fontRef idx="minor">
            <a:schemeClr val="dk1"/>
          </a:fontRef>
        </p:style>
      </p:pic>
      <p:sp>
        <p:nvSpPr>
          <p:cNvPr id="15" name="Rectangle 5"/>
          <p:cNvSpPr>
            <a:spLocks noChangeArrowheads="1"/>
          </p:cNvSpPr>
          <p:nvPr/>
        </p:nvSpPr>
        <p:spPr bwMode="auto">
          <a:xfrm>
            <a:off x="4149423" y="1700808"/>
            <a:ext cx="402297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defRPr/>
            </a:pPr>
            <a:r>
              <a:rPr lang="en-GB" dirty="0" smtClean="0">
                <a:solidFill>
                  <a:srgbClr val="92D050"/>
                </a:solidFill>
                <a:latin typeface="Calibri" panose="020F0502020204030204" pitchFamily="34" charset="0"/>
                <a:cs typeface="Calibri" panose="020F0502020204030204" pitchFamily="34" charset="0"/>
              </a:rPr>
              <a:t/>
            </a:r>
            <a:br>
              <a:rPr lang="en-GB" dirty="0" smtClean="0">
                <a:solidFill>
                  <a:srgbClr val="92D050"/>
                </a:solidFill>
                <a:latin typeface="Calibri" panose="020F0502020204030204" pitchFamily="34" charset="0"/>
                <a:cs typeface="Calibri" panose="020F0502020204030204" pitchFamily="34" charset="0"/>
              </a:rPr>
            </a:br>
            <a:r>
              <a:rPr lang="en-GB" dirty="0" smtClean="0">
                <a:solidFill>
                  <a:srgbClr val="92D050"/>
                </a:solidFill>
                <a:latin typeface="Calibri" panose="020F0502020204030204" pitchFamily="34" charset="0"/>
                <a:cs typeface="Calibri" panose="020F0502020204030204" pitchFamily="34" charset="0"/>
              </a:rPr>
              <a:t/>
            </a:r>
            <a:br>
              <a:rPr lang="en-GB" dirty="0" smtClean="0">
                <a:solidFill>
                  <a:srgbClr val="92D050"/>
                </a:solidFill>
                <a:latin typeface="Calibri" panose="020F0502020204030204" pitchFamily="34" charset="0"/>
                <a:cs typeface="Calibri" panose="020F0502020204030204" pitchFamily="34" charset="0"/>
              </a:rPr>
            </a:br>
            <a:r>
              <a:rPr lang="en-GB" dirty="0" err="1">
                <a:solidFill>
                  <a:srgbClr val="7030A0"/>
                </a:solidFill>
                <a:latin typeface="Calibri" panose="020F0502020204030204" pitchFamily="34" charset="0"/>
                <a:cs typeface="Calibri" panose="020F0502020204030204" pitchFamily="34" charset="0"/>
              </a:rPr>
              <a:t>D</a:t>
            </a:r>
            <a:r>
              <a:rPr lang="en-GB" dirty="0" err="1" smtClean="0">
                <a:solidFill>
                  <a:srgbClr val="7030A0"/>
                </a:solidFill>
                <a:latin typeface="Calibri" panose="020F0502020204030204" pitchFamily="34" charset="0"/>
                <a:cs typeface="Calibri" panose="020F0502020204030204" pitchFamily="34" charset="0"/>
              </a:rPr>
              <a:t>oodleboo</a:t>
            </a:r>
            <a:r>
              <a:rPr lang="en-GB" dirty="0" smtClean="0">
                <a:solidFill>
                  <a:srgbClr val="7030A0"/>
                </a:solidFill>
                <a:latin typeface="Calibri" panose="020F0502020204030204" pitchFamily="34" charset="0"/>
                <a:cs typeface="Calibri" panose="020F0502020204030204" pitchFamily="34" charset="0"/>
              </a:rPr>
              <a:t> is </a:t>
            </a:r>
            <a:r>
              <a:rPr lang="en-GB" dirty="0">
                <a:solidFill>
                  <a:srgbClr val="7030A0"/>
                </a:solidFill>
                <a:latin typeface="Calibri" panose="020F0502020204030204" pitchFamily="34" charset="0"/>
                <a:cs typeface="Calibri" panose="020F0502020204030204" pitchFamily="34" charset="0"/>
              </a:rPr>
              <a:t>a loveable puppet character, accompanied </a:t>
            </a:r>
            <a:r>
              <a:rPr lang="en-GB" dirty="0" smtClean="0">
                <a:solidFill>
                  <a:srgbClr val="7030A0"/>
                </a:solidFill>
                <a:latin typeface="Calibri" panose="020F0502020204030204" pitchFamily="34" charset="0"/>
                <a:cs typeface="Calibri" panose="020F0502020204030204" pitchFamily="34" charset="0"/>
              </a:rPr>
              <a:t>by his </a:t>
            </a:r>
            <a:r>
              <a:rPr lang="en-GB" dirty="0">
                <a:solidFill>
                  <a:srgbClr val="7030A0"/>
                </a:solidFill>
                <a:latin typeface="Calibri" panose="020F0502020204030204" pitchFamily="34" charset="0"/>
                <a:cs typeface="Calibri" panose="020F0502020204030204" pitchFamily="34" charset="0"/>
              </a:rPr>
              <a:t>friend, Pencil Head, the </a:t>
            </a:r>
            <a:r>
              <a:rPr lang="en-GB" dirty="0" err="1">
                <a:solidFill>
                  <a:srgbClr val="7030A0"/>
                </a:solidFill>
                <a:latin typeface="Calibri" panose="020F0502020204030204" pitchFamily="34" charset="0"/>
                <a:cs typeface="Calibri" panose="020F0502020204030204" pitchFamily="34" charset="0"/>
              </a:rPr>
              <a:t>colored</a:t>
            </a:r>
            <a:r>
              <a:rPr lang="en-GB" dirty="0">
                <a:solidFill>
                  <a:srgbClr val="7030A0"/>
                </a:solidFill>
                <a:latin typeface="Calibri" panose="020F0502020204030204" pitchFamily="34" charset="0"/>
                <a:cs typeface="Calibri" panose="020F0502020204030204" pitchFamily="34" charset="0"/>
              </a:rPr>
              <a:t> pencil. Using their unique</a:t>
            </a:r>
          </a:p>
          <a:p>
            <a:r>
              <a:rPr lang="en-GB" dirty="0">
                <a:solidFill>
                  <a:srgbClr val="7030A0"/>
                </a:solidFill>
                <a:latin typeface="Calibri" panose="020F0502020204030204" pitchFamily="34" charset="0"/>
                <a:cs typeface="Calibri" panose="020F0502020204030204" pitchFamily="34" charset="0"/>
              </a:rPr>
              <a:t>and playful way to teach drawing, they will awaken </a:t>
            </a:r>
            <a:r>
              <a:rPr lang="en-GB" dirty="0" smtClean="0">
                <a:solidFill>
                  <a:srgbClr val="7030A0"/>
                </a:solidFill>
                <a:latin typeface="Calibri" panose="020F0502020204030204" pitchFamily="34" charset="0"/>
                <a:cs typeface="Calibri" panose="020F0502020204030204" pitchFamily="34" charset="0"/>
              </a:rPr>
              <a:t>children’s imaginations</a:t>
            </a:r>
            <a:r>
              <a:rPr lang="en-GB" dirty="0">
                <a:solidFill>
                  <a:srgbClr val="7030A0"/>
                </a:solidFill>
                <a:latin typeface="Calibri" panose="020F0502020204030204" pitchFamily="34" charset="0"/>
                <a:cs typeface="Calibri" panose="020F0502020204030204" pitchFamily="34" charset="0"/>
              </a:rPr>
              <a:t>.</a:t>
            </a:r>
          </a:p>
          <a:p>
            <a:r>
              <a:rPr lang="en-GB" dirty="0">
                <a:solidFill>
                  <a:srgbClr val="7030A0"/>
                </a:solidFill>
                <a:latin typeface="Calibri" panose="020F0502020204030204" pitchFamily="34" charset="0"/>
                <a:cs typeface="Calibri" panose="020F0502020204030204" pitchFamily="34" charset="0"/>
              </a:rPr>
              <a:t>The essence of the series is to show that drawing can be </a:t>
            </a:r>
            <a:r>
              <a:rPr lang="en-GB" dirty="0" smtClean="0">
                <a:solidFill>
                  <a:srgbClr val="7030A0"/>
                </a:solidFill>
                <a:latin typeface="Calibri" panose="020F0502020204030204" pitchFamily="34" charset="0"/>
                <a:cs typeface="Calibri" panose="020F0502020204030204" pitchFamily="34" charset="0"/>
              </a:rPr>
              <a:t>a game </a:t>
            </a:r>
            <a:r>
              <a:rPr lang="en-GB" dirty="0">
                <a:solidFill>
                  <a:srgbClr val="7030A0"/>
                </a:solidFill>
                <a:latin typeface="Calibri" panose="020F0502020204030204" pitchFamily="34" charset="0"/>
                <a:cs typeface="Calibri" panose="020F0502020204030204" pitchFamily="34" charset="0"/>
              </a:rPr>
              <a:t>! Using simple shapes and step-by-step instructions,</a:t>
            </a:r>
          </a:p>
          <a:p>
            <a:r>
              <a:rPr lang="en-GB" dirty="0" err="1" smtClean="0">
                <a:solidFill>
                  <a:srgbClr val="7030A0"/>
                </a:solidFill>
                <a:latin typeface="Calibri" panose="020F0502020204030204" pitchFamily="34" charset="0"/>
                <a:cs typeface="Calibri" panose="020F0502020204030204" pitchFamily="34" charset="0"/>
              </a:rPr>
              <a:t>Doodleboo</a:t>
            </a:r>
            <a:r>
              <a:rPr lang="en-GB" dirty="0" smtClean="0">
                <a:solidFill>
                  <a:srgbClr val="7030A0"/>
                </a:solidFill>
                <a:latin typeface="Calibri" panose="020F0502020204030204" pitchFamily="34" charset="0"/>
                <a:cs typeface="Calibri" panose="020F0502020204030204" pitchFamily="34" charset="0"/>
              </a:rPr>
              <a:t>  </a:t>
            </a:r>
            <a:r>
              <a:rPr lang="en-GB" dirty="0">
                <a:solidFill>
                  <a:srgbClr val="7030A0"/>
                </a:solidFill>
                <a:latin typeface="Calibri" panose="020F0502020204030204" pitchFamily="34" charset="0"/>
                <a:cs typeface="Calibri" panose="020F0502020204030204" pitchFamily="34" charset="0"/>
              </a:rPr>
              <a:t>teaches children how to make elaborate drawings</a:t>
            </a:r>
            <a:r>
              <a:rPr lang="en-GB" dirty="0">
                <a:solidFill>
                  <a:srgbClr val="92D050"/>
                </a:solidFill>
                <a:latin typeface="Calibri" panose="020F0502020204030204" pitchFamily="34" charset="0"/>
                <a:cs typeface="Calibri" panose="020F0502020204030204" pitchFamily="34" charset="0"/>
              </a:rPr>
              <a:t>.</a:t>
            </a:r>
          </a:p>
        </p:txBody>
      </p:sp>
      <p:sp>
        <p:nvSpPr>
          <p:cNvPr id="10" name="Title 1"/>
          <p:cNvSpPr txBox="1">
            <a:spLocks/>
          </p:cNvSpPr>
          <p:nvPr/>
        </p:nvSpPr>
        <p:spPr bwMode="auto">
          <a:xfrm>
            <a:off x="457200" y="634679"/>
            <a:ext cx="8229600" cy="41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rgbClr val="072F44"/>
                </a:solidFill>
                <a:latin typeface="Arial"/>
                <a:ea typeface="ヒラギノ角ゴ Pro W3" charset="0"/>
                <a:cs typeface="Arial"/>
              </a:defRPr>
            </a:lvl1pPr>
            <a:lvl2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2pPr>
            <a:lvl3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3pPr>
            <a:lvl4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4pPr>
            <a:lvl5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5pPr>
            <a:lvl6pPr marL="457200" algn="l" rtl="0" fontAlgn="base">
              <a:spcBef>
                <a:spcPct val="0"/>
              </a:spcBef>
              <a:spcAft>
                <a:spcPct val="0"/>
              </a:spcAft>
              <a:defRPr sz="3000" b="1">
                <a:solidFill>
                  <a:srgbClr val="1F4299"/>
                </a:solidFill>
                <a:latin typeface="Tahoma" pitchFamily="34" charset="0"/>
                <a:ea typeface="ＭＳ Ｐゴシック" pitchFamily="1" charset="-128"/>
              </a:defRPr>
            </a:lvl6pPr>
            <a:lvl7pPr marL="914400" algn="l" rtl="0" fontAlgn="base">
              <a:spcBef>
                <a:spcPct val="0"/>
              </a:spcBef>
              <a:spcAft>
                <a:spcPct val="0"/>
              </a:spcAft>
              <a:defRPr sz="3000" b="1">
                <a:solidFill>
                  <a:srgbClr val="1F4299"/>
                </a:solidFill>
                <a:latin typeface="Tahoma" pitchFamily="34" charset="0"/>
                <a:ea typeface="ＭＳ Ｐゴシック" pitchFamily="1" charset="-128"/>
              </a:defRPr>
            </a:lvl7pPr>
            <a:lvl8pPr marL="1371600" algn="l" rtl="0" fontAlgn="base">
              <a:spcBef>
                <a:spcPct val="0"/>
              </a:spcBef>
              <a:spcAft>
                <a:spcPct val="0"/>
              </a:spcAft>
              <a:defRPr sz="3000" b="1">
                <a:solidFill>
                  <a:srgbClr val="1F4299"/>
                </a:solidFill>
                <a:latin typeface="Tahoma" pitchFamily="34" charset="0"/>
                <a:ea typeface="ＭＳ Ｐゴシック" pitchFamily="1" charset="-128"/>
              </a:defRPr>
            </a:lvl8pPr>
            <a:lvl9pPr marL="1828800" algn="l" rtl="0" fontAlgn="base">
              <a:spcBef>
                <a:spcPct val="0"/>
              </a:spcBef>
              <a:spcAft>
                <a:spcPct val="0"/>
              </a:spcAft>
              <a:defRPr sz="3000" b="1">
                <a:solidFill>
                  <a:srgbClr val="1F4299"/>
                </a:solidFill>
                <a:latin typeface="Tahoma" pitchFamily="34" charset="0"/>
                <a:ea typeface="ＭＳ Ｐゴシック" pitchFamily="1" charset="-128"/>
              </a:defRPr>
            </a:lvl9pPr>
          </a:lstStyle>
          <a:p>
            <a:pPr algn="ctr"/>
            <a:r>
              <a:rPr lang="en-GB" altLang="en-US" kern="0" dirty="0" smtClean="0">
                <a:solidFill>
                  <a:srgbClr val="7030A0"/>
                </a:solidFill>
                <a:latin typeface="Arial" panose="020B0604020202020204" pitchFamily="34" charset="0"/>
                <a:ea typeface="ＭＳ Ｐゴシック" pitchFamily="34" charset="-128"/>
                <a:cs typeface="Arial" panose="020B0604020202020204" pitchFamily="34" charset="0"/>
              </a:rPr>
              <a:t>FEBRUARY</a:t>
            </a:r>
            <a:endParaRPr lang="en-GB" kern="0" dirty="0">
              <a:solidFill>
                <a:srgbClr val="7030A0"/>
              </a:solidFill>
            </a:endParaRPr>
          </a:p>
        </p:txBody>
      </p:sp>
      <p:sp>
        <p:nvSpPr>
          <p:cNvPr id="12" name="Title 1"/>
          <p:cNvSpPr txBox="1">
            <a:spLocks/>
          </p:cNvSpPr>
          <p:nvPr/>
        </p:nvSpPr>
        <p:spPr bwMode="auto">
          <a:xfrm>
            <a:off x="446856" y="1268760"/>
            <a:ext cx="8229600" cy="41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rgbClr val="072F44"/>
                </a:solidFill>
                <a:latin typeface="Arial"/>
                <a:ea typeface="ヒラギノ角ゴ Pro W3" charset="0"/>
                <a:cs typeface="Arial"/>
              </a:defRPr>
            </a:lvl1pPr>
            <a:lvl2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2pPr>
            <a:lvl3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3pPr>
            <a:lvl4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4pPr>
            <a:lvl5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5pPr>
            <a:lvl6pPr marL="457200" algn="l" rtl="0" fontAlgn="base">
              <a:spcBef>
                <a:spcPct val="0"/>
              </a:spcBef>
              <a:spcAft>
                <a:spcPct val="0"/>
              </a:spcAft>
              <a:defRPr sz="3000" b="1">
                <a:solidFill>
                  <a:srgbClr val="1F4299"/>
                </a:solidFill>
                <a:latin typeface="Tahoma" pitchFamily="34" charset="0"/>
                <a:ea typeface="ＭＳ Ｐゴシック" pitchFamily="1" charset="-128"/>
              </a:defRPr>
            </a:lvl6pPr>
            <a:lvl7pPr marL="914400" algn="l" rtl="0" fontAlgn="base">
              <a:spcBef>
                <a:spcPct val="0"/>
              </a:spcBef>
              <a:spcAft>
                <a:spcPct val="0"/>
              </a:spcAft>
              <a:defRPr sz="3000" b="1">
                <a:solidFill>
                  <a:srgbClr val="1F4299"/>
                </a:solidFill>
                <a:latin typeface="Tahoma" pitchFamily="34" charset="0"/>
                <a:ea typeface="ＭＳ Ｐゴシック" pitchFamily="1" charset="-128"/>
              </a:defRPr>
            </a:lvl7pPr>
            <a:lvl8pPr marL="1371600" algn="l" rtl="0" fontAlgn="base">
              <a:spcBef>
                <a:spcPct val="0"/>
              </a:spcBef>
              <a:spcAft>
                <a:spcPct val="0"/>
              </a:spcAft>
              <a:defRPr sz="3000" b="1">
                <a:solidFill>
                  <a:srgbClr val="1F4299"/>
                </a:solidFill>
                <a:latin typeface="Tahoma" pitchFamily="34" charset="0"/>
                <a:ea typeface="ＭＳ Ｐゴシック" pitchFamily="1" charset="-128"/>
              </a:defRPr>
            </a:lvl8pPr>
            <a:lvl9pPr marL="1828800" algn="l" rtl="0" fontAlgn="base">
              <a:spcBef>
                <a:spcPct val="0"/>
              </a:spcBef>
              <a:spcAft>
                <a:spcPct val="0"/>
              </a:spcAft>
              <a:defRPr sz="3000" b="1">
                <a:solidFill>
                  <a:srgbClr val="1F4299"/>
                </a:solidFill>
                <a:latin typeface="Tahoma" pitchFamily="34" charset="0"/>
                <a:ea typeface="ＭＳ Ｐゴシック" pitchFamily="1" charset="-128"/>
              </a:defRPr>
            </a:lvl9pPr>
          </a:lstStyle>
          <a:p>
            <a:pPr algn="ctr"/>
            <a:r>
              <a:rPr lang="en-GB" altLang="en-US" dirty="0" err="1" smtClean="0">
                <a:solidFill>
                  <a:srgbClr val="3D934D"/>
                </a:solidFill>
                <a:latin typeface="Calibri" panose="020F0502020204030204" pitchFamily="34" charset="0"/>
                <a:ea typeface="ＭＳ Ｐゴシック" pitchFamily="34" charset="-128"/>
                <a:cs typeface="Calibri" panose="020F0502020204030204" pitchFamily="34" charset="0"/>
              </a:rPr>
              <a:t>Doodleboo</a:t>
            </a:r>
            <a:r>
              <a:rPr lang="en-GB" altLang="en-US" dirty="0" smtClean="0">
                <a:solidFill>
                  <a:srgbClr val="3D934D"/>
                </a:solidFill>
                <a:latin typeface="Calibri" panose="020F0502020204030204" pitchFamily="34" charset="0"/>
                <a:ea typeface="ＭＳ Ｐゴシック" pitchFamily="34" charset="-128"/>
                <a:cs typeface="Calibri" panose="020F0502020204030204" pitchFamily="34" charset="0"/>
              </a:rPr>
              <a:t> (11x5’) </a:t>
            </a:r>
            <a:endParaRPr lang="en-GB" kern="0" dirty="0"/>
          </a:p>
        </p:txBody>
      </p:sp>
      <p:sp>
        <p:nvSpPr>
          <p:cNvPr id="2" name="Rectangle 1"/>
          <p:cNvSpPr/>
          <p:nvPr/>
        </p:nvSpPr>
        <p:spPr>
          <a:xfrm>
            <a:off x="171121" y="172353"/>
            <a:ext cx="2477601" cy="369332"/>
          </a:xfrm>
          <a:prstGeom prst="rect">
            <a:avLst/>
          </a:prstGeom>
        </p:spPr>
        <p:txBody>
          <a:bodyPr wrap="none">
            <a:spAutoFit/>
          </a:bodyPr>
          <a:lstStyle/>
          <a:p>
            <a:r>
              <a:rPr lang="en-GB" b="1" dirty="0" smtClean="0">
                <a:solidFill>
                  <a:srgbClr val="3D934D"/>
                </a:solidFill>
                <a:latin typeface="Calibri" panose="020F0502020204030204" pitchFamily="34" charset="0"/>
                <a:ea typeface="ＭＳ Ｐゴシック" pitchFamily="34" charset="-128"/>
                <a:cs typeface="Calibri" panose="020F0502020204030204" pitchFamily="34" charset="0"/>
              </a:rPr>
              <a:t>Premier Episodes - 2016</a:t>
            </a:r>
            <a:endParaRPr lang="en-GB" b="1" dirty="0">
              <a:solidFill>
                <a:srgbClr val="3D934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11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0344"/>
            <a:ext cx="9194304" cy="6895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descr="Z:\Sales - Marketing &amp; Research\Marketing\2015\JimJam\Events\Affiliate Marketing\JJ Easter Egg Hunt\ASSETS\PAGES\2D jam jam Logo_00040.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39952" y="5599509"/>
            <a:ext cx="2286000" cy="1285875"/>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a:off x="2241923" y="4604914"/>
            <a:ext cx="1692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b="1">
                <a:solidFill>
                  <a:schemeClr val="tx2"/>
                </a:solidFill>
                <a:latin typeface="Arial" pitchFamily="34" charset="0"/>
                <a:ea typeface="ヒラギノ角ゴ Pro W3" pitchFamily="-100" charset="-128"/>
                <a:cs typeface="Arial" pitchFamily="34" charset="0"/>
              </a:defRPr>
            </a:lvl1pPr>
            <a:lvl2pPr marL="742950" indent="-285750">
              <a:spcBef>
                <a:spcPct val="20000"/>
              </a:spcBef>
              <a:buChar char="–"/>
              <a:defRPr>
                <a:solidFill>
                  <a:srgbClr val="7B8C94"/>
                </a:solidFill>
                <a:latin typeface="Arial" pitchFamily="34" charset="0"/>
                <a:ea typeface="ヒラギノ角ゴ Pro W3" pitchFamily="-100" charset="-128"/>
                <a:cs typeface="Arial" pitchFamily="34" charset="0"/>
              </a:defRPr>
            </a:lvl2pPr>
            <a:lvl3pPr marL="1143000" indent="-228600">
              <a:spcBef>
                <a:spcPct val="20000"/>
              </a:spcBef>
              <a:buChar char="•"/>
              <a:defRPr>
                <a:solidFill>
                  <a:srgbClr val="7B8C94"/>
                </a:solidFill>
                <a:latin typeface="Arial" pitchFamily="34" charset="0"/>
                <a:ea typeface="Gotham-Book" pitchFamily="-100" charset="0"/>
                <a:cs typeface="Arial" pitchFamily="34" charset="0"/>
              </a:defRPr>
            </a:lvl3pPr>
            <a:lvl4pPr marL="1600200" indent="-228600">
              <a:spcBef>
                <a:spcPct val="20000"/>
              </a:spcBef>
              <a:buChar char="–"/>
              <a:defRPr sz="1600">
                <a:solidFill>
                  <a:srgbClr val="7B8C94"/>
                </a:solidFill>
                <a:latin typeface="Arial" pitchFamily="34" charset="0"/>
                <a:ea typeface="Gotham-Book" pitchFamily="-100" charset="0"/>
                <a:cs typeface="Arial" pitchFamily="34" charset="0"/>
              </a:defRPr>
            </a:lvl4pPr>
            <a:lvl5pPr marL="2057400" indent="-228600">
              <a:spcBef>
                <a:spcPct val="20000"/>
              </a:spcBef>
              <a:buChar char="»"/>
              <a:defRPr sz="1400">
                <a:solidFill>
                  <a:srgbClr val="7B8C94"/>
                </a:solidFill>
                <a:latin typeface="Arial" pitchFamily="34" charset="0"/>
                <a:ea typeface="Gotham-Book" pitchFamily="-100" charset="0"/>
                <a:cs typeface="Arial" pitchFamily="34" charset="0"/>
              </a:defRPr>
            </a:lvl5pPr>
            <a:lvl6pPr marL="2514600" indent="-228600" eaLnBrk="0" fontAlgn="base" hangingPunct="0">
              <a:spcBef>
                <a:spcPct val="20000"/>
              </a:spcBef>
              <a:spcAft>
                <a:spcPct val="0"/>
              </a:spcAft>
              <a:buChar char="»"/>
              <a:defRPr sz="1400">
                <a:solidFill>
                  <a:srgbClr val="7B8C94"/>
                </a:solidFill>
                <a:latin typeface="Arial" pitchFamily="34" charset="0"/>
                <a:ea typeface="Gotham-Book" pitchFamily="-100" charset="0"/>
                <a:cs typeface="Arial" pitchFamily="34" charset="0"/>
              </a:defRPr>
            </a:lvl6pPr>
            <a:lvl7pPr marL="2971800" indent="-228600" eaLnBrk="0" fontAlgn="base" hangingPunct="0">
              <a:spcBef>
                <a:spcPct val="20000"/>
              </a:spcBef>
              <a:spcAft>
                <a:spcPct val="0"/>
              </a:spcAft>
              <a:buChar char="»"/>
              <a:defRPr sz="1400">
                <a:solidFill>
                  <a:srgbClr val="7B8C94"/>
                </a:solidFill>
                <a:latin typeface="Arial" pitchFamily="34" charset="0"/>
                <a:ea typeface="Gotham-Book" pitchFamily="-100" charset="0"/>
                <a:cs typeface="Arial" pitchFamily="34" charset="0"/>
              </a:defRPr>
            </a:lvl7pPr>
            <a:lvl8pPr marL="3429000" indent="-228600" eaLnBrk="0" fontAlgn="base" hangingPunct="0">
              <a:spcBef>
                <a:spcPct val="20000"/>
              </a:spcBef>
              <a:spcAft>
                <a:spcPct val="0"/>
              </a:spcAft>
              <a:buChar char="»"/>
              <a:defRPr sz="1400">
                <a:solidFill>
                  <a:srgbClr val="7B8C94"/>
                </a:solidFill>
                <a:latin typeface="Arial" pitchFamily="34" charset="0"/>
                <a:ea typeface="Gotham-Book" pitchFamily="-100" charset="0"/>
                <a:cs typeface="Arial" pitchFamily="34" charset="0"/>
              </a:defRPr>
            </a:lvl8pPr>
            <a:lvl9pPr marL="3886200" indent="-228600" eaLnBrk="0" fontAlgn="base" hangingPunct="0">
              <a:spcBef>
                <a:spcPct val="20000"/>
              </a:spcBef>
              <a:spcAft>
                <a:spcPct val="0"/>
              </a:spcAft>
              <a:buChar char="»"/>
              <a:defRPr sz="1400">
                <a:solidFill>
                  <a:srgbClr val="7B8C94"/>
                </a:solidFill>
                <a:latin typeface="Arial" pitchFamily="34" charset="0"/>
                <a:ea typeface="Gotham-Book" pitchFamily="-100" charset="0"/>
                <a:cs typeface="Arial" pitchFamily="34" charset="0"/>
              </a:defRPr>
            </a:lvl9pPr>
          </a:lstStyle>
          <a:p>
            <a:pPr algn="ctr" eaLnBrk="0" fontAlgn="base" hangingPunct="0">
              <a:spcBef>
                <a:spcPct val="0"/>
              </a:spcBef>
              <a:spcAft>
                <a:spcPct val="0"/>
              </a:spcAft>
              <a:buFontTx/>
              <a:buNone/>
            </a:pPr>
            <a:endParaRPr lang="en-GB" altLang="en-US" sz="1200" dirty="0">
              <a:solidFill>
                <a:srgbClr val="684D82"/>
              </a:solidFill>
              <a:latin typeface="VAG Rounded Std Light" pitchFamily="34" charset="0"/>
              <a:ea typeface="ＭＳ Ｐゴシック" pitchFamily="34" charset="-128"/>
            </a:endParaRPr>
          </a:p>
          <a:p>
            <a:pPr algn="ctr" eaLnBrk="0" fontAlgn="base" hangingPunct="0">
              <a:spcBef>
                <a:spcPct val="0"/>
              </a:spcBef>
              <a:spcAft>
                <a:spcPct val="0"/>
              </a:spcAft>
              <a:buFontTx/>
              <a:buNone/>
            </a:pPr>
            <a:endParaRPr lang="en-GB" altLang="en-US" sz="1200" dirty="0">
              <a:solidFill>
                <a:srgbClr val="684D82"/>
              </a:solidFill>
              <a:latin typeface="VAG Rounded Std Light" pitchFamily="34" charset="0"/>
              <a:ea typeface="ＭＳ Ｐゴシック" pitchFamily="34" charset="-128"/>
            </a:endParaRPr>
          </a:p>
        </p:txBody>
      </p:sp>
      <p:sp>
        <p:nvSpPr>
          <p:cNvPr id="10" name="Title 1"/>
          <p:cNvSpPr txBox="1">
            <a:spLocks/>
          </p:cNvSpPr>
          <p:nvPr/>
        </p:nvSpPr>
        <p:spPr bwMode="auto">
          <a:xfrm>
            <a:off x="611560" y="116632"/>
            <a:ext cx="8229600" cy="41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rgbClr val="072F44"/>
                </a:solidFill>
                <a:latin typeface="Arial"/>
                <a:ea typeface="ヒラギノ角ゴ Pro W3" charset="0"/>
                <a:cs typeface="Arial"/>
              </a:defRPr>
            </a:lvl1pPr>
            <a:lvl2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2pPr>
            <a:lvl3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3pPr>
            <a:lvl4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4pPr>
            <a:lvl5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5pPr>
            <a:lvl6pPr marL="457200" algn="l" rtl="0" fontAlgn="base">
              <a:spcBef>
                <a:spcPct val="0"/>
              </a:spcBef>
              <a:spcAft>
                <a:spcPct val="0"/>
              </a:spcAft>
              <a:defRPr sz="3000" b="1">
                <a:solidFill>
                  <a:srgbClr val="1F4299"/>
                </a:solidFill>
                <a:latin typeface="Tahoma" pitchFamily="34" charset="0"/>
                <a:ea typeface="ＭＳ Ｐゴシック" pitchFamily="1" charset="-128"/>
              </a:defRPr>
            </a:lvl6pPr>
            <a:lvl7pPr marL="914400" algn="l" rtl="0" fontAlgn="base">
              <a:spcBef>
                <a:spcPct val="0"/>
              </a:spcBef>
              <a:spcAft>
                <a:spcPct val="0"/>
              </a:spcAft>
              <a:defRPr sz="3000" b="1">
                <a:solidFill>
                  <a:srgbClr val="1F4299"/>
                </a:solidFill>
                <a:latin typeface="Tahoma" pitchFamily="34" charset="0"/>
                <a:ea typeface="ＭＳ Ｐゴシック" pitchFamily="1" charset="-128"/>
              </a:defRPr>
            </a:lvl7pPr>
            <a:lvl8pPr marL="1371600" algn="l" rtl="0" fontAlgn="base">
              <a:spcBef>
                <a:spcPct val="0"/>
              </a:spcBef>
              <a:spcAft>
                <a:spcPct val="0"/>
              </a:spcAft>
              <a:defRPr sz="3000" b="1">
                <a:solidFill>
                  <a:srgbClr val="1F4299"/>
                </a:solidFill>
                <a:latin typeface="Tahoma" pitchFamily="34" charset="0"/>
                <a:ea typeface="ＭＳ Ｐゴシック" pitchFamily="1" charset="-128"/>
              </a:defRPr>
            </a:lvl8pPr>
            <a:lvl9pPr marL="1828800" algn="l" rtl="0" fontAlgn="base">
              <a:spcBef>
                <a:spcPct val="0"/>
              </a:spcBef>
              <a:spcAft>
                <a:spcPct val="0"/>
              </a:spcAft>
              <a:defRPr sz="3000" b="1">
                <a:solidFill>
                  <a:srgbClr val="1F4299"/>
                </a:solidFill>
                <a:latin typeface="Tahoma" pitchFamily="34" charset="0"/>
                <a:ea typeface="ＭＳ Ｐゴシック" pitchFamily="1" charset="-128"/>
              </a:defRPr>
            </a:lvl9pPr>
          </a:lstStyle>
          <a:p>
            <a:pPr algn="ctr"/>
            <a:r>
              <a:rPr lang="en-GB" altLang="en-US" kern="0" dirty="0" smtClean="0">
                <a:solidFill>
                  <a:srgbClr val="7030A0"/>
                </a:solidFill>
                <a:latin typeface="Arial" panose="020B0604020202020204" pitchFamily="34" charset="0"/>
                <a:ea typeface="ＭＳ Ｐゴシック" pitchFamily="34" charset="-128"/>
                <a:cs typeface="Arial" panose="020B0604020202020204" pitchFamily="34" charset="0"/>
              </a:rPr>
              <a:t>March</a:t>
            </a:r>
            <a:endParaRPr lang="en-GB" kern="0" dirty="0">
              <a:solidFill>
                <a:srgbClr val="7030A0"/>
              </a:solidFill>
            </a:endParaRPr>
          </a:p>
        </p:txBody>
      </p:sp>
      <p:sp>
        <p:nvSpPr>
          <p:cNvPr id="11" name="TextBox 10"/>
          <p:cNvSpPr txBox="1"/>
          <p:nvPr/>
        </p:nvSpPr>
        <p:spPr>
          <a:xfrm>
            <a:off x="1156391" y="1421867"/>
            <a:ext cx="7684769" cy="1477328"/>
          </a:xfrm>
          <a:prstGeom prst="rect">
            <a:avLst/>
          </a:prstGeom>
          <a:noFill/>
        </p:spPr>
        <p:txBody>
          <a:bodyPr wrap="square" rtlCol="0">
            <a:spAutoFit/>
          </a:bodyPr>
          <a:lstStyle/>
          <a:p>
            <a:pPr eaLnBrk="0" hangingPunct="0">
              <a:defRPr/>
            </a:pPr>
            <a:r>
              <a:rPr lang="en-GB" dirty="0">
                <a:solidFill>
                  <a:srgbClr val="7030A0"/>
                </a:solidFill>
                <a:latin typeface="Calibri" panose="020F0502020204030204" pitchFamily="34" charset="0"/>
                <a:cs typeface="Calibri" panose="020F0502020204030204" pitchFamily="34" charset="0"/>
              </a:rPr>
              <a:t>Chirp, Squawk and Tweet are best friends who use their imaginations and everyday objects to get them in – and out of – fantastically fun adventures and hilariously sticky predicaments. Chirp, Tweet and Squawk may imagine themselves on grand quests through jungles and on spy missions, but ultimately their imaginations get them into trouble. </a:t>
            </a:r>
            <a:endParaRPr lang="ru-RU" dirty="0">
              <a:solidFill>
                <a:srgbClr val="7030A0"/>
              </a:solidFill>
              <a:latin typeface="Calibri" panose="020F0502020204030204" pitchFamily="34" charset="0"/>
              <a:cs typeface="Calibri" panose="020F0502020204030204" pitchFamily="34" charset="0"/>
            </a:endParaRPr>
          </a:p>
        </p:txBody>
      </p:sp>
      <p:sp>
        <p:nvSpPr>
          <p:cNvPr id="18" name="Title 1"/>
          <p:cNvSpPr txBox="1">
            <a:spLocks/>
          </p:cNvSpPr>
          <p:nvPr/>
        </p:nvSpPr>
        <p:spPr bwMode="auto">
          <a:xfrm>
            <a:off x="601216" y="750713"/>
            <a:ext cx="8229600" cy="418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0" fontAlgn="base" hangingPunct="0">
              <a:spcBef>
                <a:spcPct val="0"/>
              </a:spcBef>
              <a:spcAft>
                <a:spcPct val="0"/>
              </a:spcAft>
              <a:defRPr sz="3000" b="1">
                <a:solidFill>
                  <a:srgbClr val="072F44"/>
                </a:solidFill>
                <a:latin typeface="Arial"/>
                <a:ea typeface="ヒラギノ角ゴ Pro W3" charset="0"/>
                <a:cs typeface="Arial"/>
              </a:defRPr>
            </a:lvl1pPr>
            <a:lvl2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2pPr>
            <a:lvl3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3pPr>
            <a:lvl4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4pPr>
            <a:lvl5pPr algn="l" rtl="0" eaLnBrk="0" fontAlgn="base" hangingPunct="0">
              <a:spcBef>
                <a:spcPct val="0"/>
              </a:spcBef>
              <a:spcAft>
                <a:spcPct val="0"/>
              </a:spcAft>
              <a:defRPr sz="3000" b="1">
                <a:solidFill>
                  <a:srgbClr val="072F44"/>
                </a:solidFill>
                <a:latin typeface="Arial" charset="0"/>
                <a:ea typeface="ヒラギノ角ゴ Pro W3" charset="0"/>
                <a:cs typeface="Arial" pitchFamily="34" charset="0"/>
              </a:defRPr>
            </a:lvl5pPr>
            <a:lvl6pPr marL="457200" algn="l" rtl="0" fontAlgn="base">
              <a:spcBef>
                <a:spcPct val="0"/>
              </a:spcBef>
              <a:spcAft>
                <a:spcPct val="0"/>
              </a:spcAft>
              <a:defRPr sz="3000" b="1">
                <a:solidFill>
                  <a:srgbClr val="1F4299"/>
                </a:solidFill>
                <a:latin typeface="Tahoma" pitchFamily="34" charset="0"/>
                <a:ea typeface="ＭＳ Ｐゴシック" pitchFamily="1" charset="-128"/>
              </a:defRPr>
            </a:lvl6pPr>
            <a:lvl7pPr marL="914400" algn="l" rtl="0" fontAlgn="base">
              <a:spcBef>
                <a:spcPct val="0"/>
              </a:spcBef>
              <a:spcAft>
                <a:spcPct val="0"/>
              </a:spcAft>
              <a:defRPr sz="3000" b="1">
                <a:solidFill>
                  <a:srgbClr val="1F4299"/>
                </a:solidFill>
                <a:latin typeface="Tahoma" pitchFamily="34" charset="0"/>
                <a:ea typeface="ＭＳ Ｐゴシック" pitchFamily="1" charset="-128"/>
              </a:defRPr>
            </a:lvl7pPr>
            <a:lvl8pPr marL="1371600" algn="l" rtl="0" fontAlgn="base">
              <a:spcBef>
                <a:spcPct val="0"/>
              </a:spcBef>
              <a:spcAft>
                <a:spcPct val="0"/>
              </a:spcAft>
              <a:defRPr sz="3000" b="1">
                <a:solidFill>
                  <a:srgbClr val="1F4299"/>
                </a:solidFill>
                <a:latin typeface="Tahoma" pitchFamily="34" charset="0"/>
                <a:ea typeface="ＭＳ Ｐゴシック" pitchFamily="1" charset="-128"/>
              </a:defRPr>
            </a:lvl8pPr>
            <a:lvl9pPr marL="1828800" algn="l" rtl="0" fontAlgn="base">
              <a:spcBef>
                <a:spcPct val="0"/>
              </a:spcBef>
              <a:spcAft>
                <a:spcPct val="0"/>
              </a:spcAft>
              <a:defRPr sz="3000" b="1">
                <a:solidFill>
                  <a:srgbClr val="1F4299"/>
                </a:solidFill>
                <a:latin typeface="Tahoma" pitchFamily="34" charset="0"/>
                <a:ea typeface="ＭＳ Ｐゴシック" pitchFamily="1" charset="-128"/>
              </a:defRPr>
            </a:lvl9pPr>
          </a:lstStyle>
          <a:p>
            <a:pPr algn="ctr"/>
            <a:r>
              <a:rPr lang="en-GB" altLang="en-US" dirty="0" smtClean="0">
                <a:solidFill>
                  <a:srgbClr val="3D934D"/>
                </a:solidFill>
                <a:latin typeface="Calibri" panose="020F0502020204030204" pitchFamily="34" charset="0"/>
                <a:ea typeface="ＭＳ Ｐゴシック" pitchFamily="34" charset="-128"/>
                <a:cs typeface="Calibri" panose="020F0502020204030204" pitchFamily="34" charset="0"/>
              </a:rPr>
              <a:t>Chirp(26x11’) </a:t>
            </a:r>
            <a:endParaRPr lang="en-GB" kern="0" dirty="0"/>
          </a:p>
        </p:txBody>
      </p:sp>
      <p:pic>
        <p:nvPicPr>
          <p:cNvPr id="14" name="Picture 13"/>
          <p:cNvPicPr/>
          <p:nvPr/>
        </p:nvPicPr>
        <p:blipFill>
          <a:blip r:embed="rId4">
            <a:extLst>
              <a:ext uri="{28A0092B-C50C-407E-A947-70E740481C1C}">
                <a14:useLocalDpi xmlns:a14="http://schemas.microsoft.com/office/drawing/2010/main" val="0"/>
              </a:ext>
            </a:extLst>
          </a:blip>
          <a:stretch>
            <a:fillRect/>
          </a:stretch>
        </p:blipFill>
        <p:spPr>
          <a:xfrm>
            <a:off x="1294745" y="3193228"/>
            <a:ext cx="4717415" cy="2169795"/>
          </a:xfrm>
          <a:prstGeom prst="roundRect">
            <a:avLst>
              <a:gd name="adj" fmla="val 4167"/>
            </a:avLst>
          </a:prstGeom>
          <a:ln/>
        </p:spPr>
        <p:style>
          <a:lnRef idx="2">
            <a:schemeClr val="accent3"/>
          </a:lnRef>
          <a:fillRef idx="1">
            <a:schemeClr val="lt1"/>
          </a:fillRef>
          <a:effectRef idx="0">
            <a:schemeClr val="accent3"/>
          </a:effectRef>
          <a:fontRef idx="minor">
            <a:schemeClr val="dk1"/>
          </a:fontRef>
        </p:style>
      </p:pic>
      <p:sp>
        <p:nvSpPr>
          <p:cNvPr id="16" name="Rectangle 15"/>
          <p:cNvSpPr/>
          <p:nvPr/>
        </p:nvSpPr>
        <p:spPr>
          <a:xfrm>
            <a:off x="171121" y="172353"/>
            <a:ext cx="2477601" cy="369332"/>
          </a:xfrm>
          <a:prstGeom prst="rect">
            <a:avLst/>
          </a:prstGeom>
        </p:spPr>
        <p:txBody>
          <a:bodyPr wrap="none">
            <a:spAutoFit/>
          </a:bodyPr>
          <a:lstStyle/>
          <a:p>
            <a:r>
              <a:rPr lang="en-GB" b="1" dirty="0" smtClean="0">
                <a:solidFill>
                  <a:srgbClr val="3D934D"/>
                </a:solidFill>
                <a:latin typeface="Calibri" panose="020F0502020204030204" pitchFamily="34" charset="0"/>
                <a:ea typeface="ＭＳ Ｐゴシック" pitchFamily="34" charset="-128"/>
                <a:cs typeface="Calibri" panose="020F0502020204030204" pitchFamily="34" charset="0"/>
              </a:rPr>
              <a:t>Premier Episodes - 2016</a:t>
            </a:r>
            <a:endParaRPr lang="en-GB" b="1" dirty="0">
              <a:solidFill>
                <a:srgbClr val="3D934D"/>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9787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301</TotalTime>
  <Words>2316</Words>
  <Application>Microsoft Office PowerPoint</Application>
  <PresentationFormat>Demonstracija ekrane (4:3)</PresentationFormat>
  <Paragraphs>212</Paragraphs>
  <Slides>13</Slides>
  <Notes>1</Notes>
  <HiddenSlides>0</HiddenSlides>
  <MMClips>0</MMClips>
  <ScaleCrop>false</ScaleCrop>
  <HeadingPairs>
    <vt:vector size="4" baseType="variant">
      <vt:variant>
        <vt:lpstr>Tema</vt:lpstr>
      </vt:variant>
      <vt:variant>
        <vt:i4>2</vt:i4>
      </vt:variant>
      <vt:variant>
        <vt:lpstr>Skaidrių pavadinimai</vt:lpstr>
      </vt:variant>
      <vt:variant>
        <vt:i4>13</vt:i4>
      </vt:variant>
    </vt:vector>
  </HeadingPairs>
  <TitlesOfParts>
    <vt:vector size="15" baseType="lpstr">
      <vt:lpstr>Office Theme</vt:lpstr>
      <vt:lpstr>8_Office Theme</vt:lpstr>
      <vt:lpstr>PowerPoint pristatymas</vt:lpstr>
      <vt:lpstr>Distribution</vt:lpstr>
      <vt:lpstr>Channel Concept &amp; Philosophy</vt:lpstr>
      <vt:lpstr>Programming</vt:lpstr>
      <vt:lpstr>Programming</vt:lpstr>
      <vt:lpstr>Programming</vt:lpstr>
      <vt:lpstr>PowerPoint pristatymas</vt:lpstr>
      <vt:lpstr>PowerPoint pristatymas</vt:lpstr>
      <vt:lpstr>PowerPoint pristatymas</vt:lpstr>
      <vt:lpstr>Companion VOD Service</vt:lpstr>
      <vt:lpstr>JimJam Themed Magic Desktop</vt:lpstr>
      <vt:lpstr>Why JimJam?</vt:lpstr>
      <vt:lpstr>PowerPoint pristatymas</vt:lpstr>
    </vt:vector>
  </TitlesOfParts>
  <Company>Chellozone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Krzysztof Wisniewski</dc:creator>
  <cp:lastModifiedBy>Edita Rinkeviciene</cp:lastModifiedBy>
  <cp:revision>50</cp:revision>
  <cp:lastPrinted>2015-02-11T13:37:04Z</cp:lastPrinted>
  <dcterms:created xsi:type="dcterms:W3CDTF">2012-02-21T13:17:00Z</dcterms:created>
  <dcterms:modified xsi:type="dcterms:W3CDTF">2016-05-25T12:08:28Z</dcterms:modified>
</cp:coreProperties>
</file>