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4" r:id="rId2"/>
    <p:sldId id="263" r:id="rId3"/>
    <p:sldId id="268" r:id="rId4"/>
    <p:sldId id="275" r:id="rId5"/>
    <p:sldId id="280" r:id="rId6"/>
    <p:sldId id="259" r:id="rId7"/>
    <p:sldId id="300" r:id="rId8"/>
    <p:sldId id="301" r:id="rId9"/>
    <p:sldId id="262" r:id="rId10"/>
    <p:sldId id="286" r:id="rId11"/>
    <p:sldId id="287" r:id="rId12"/>
    <p:sldId id="258" r:id="rId13"/>
    <p:sldId id="276" r:id="rId14"/>
    <p:sldId id="290" r:id="rId15"/>
    <p:sldId id="281"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100">
          <p15:clr>
            <a:srgbClr val="A4A3A4"/>
          </p15:clr>
        </p15:guide>
        <p15:guide id="2" orient="horz" pos="273">
          <p15:clr>
            <a:srgbClr val="A4A3A4"/>
          </p15:clr>
        </p15:guide>
        <p15:guide id="3" orient="horz" pos="2972">
          <p15:clr>
            <a:srgbClr val="A4A3A4"/>
          </p15:clr>
        </p15:guide>
        <p15:guide id="4" orient="horz" pos="164">
          <p15:clr>
            <a:srgbClr val="A4A3A4"/>
          </p15:clr>
        </p15:guide>
        <p15:guide id="5" orient="horz" pos="1589">
          <p15:clr>
            <a:srgbClr val="A4A3A4"/>
          </p15:clr>
        </p15:guide>
        <p15:guide id="6" pos="318">
          <p15:clr>
            <a:srgbClr val="A4A3A4"/>
          </p15:clr>
        </p15:guide>
        <p15:guide id="7" pos="5439">
          <p15:clr>
            <a:srgbClr val="A4A3A4"/>
          </p15:clr>
        </p15:guide>
        <p15:guide id="8" pos="29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F44"/>
    <a:srgbClr val="474747"/>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71" autoAdjust="0"/>
    <p:restoredTop sz="94748" autoAdjust="0"/>
  </p:normalViewPr>
  <p:slideViewPr>
    <p:cSldViewPr snapToGrid="0" snapToObjects="1">
      <p:cViewPr>
        <p:scale>
          <a:sx n="120" d="100"/>
          <a:sy n="120" d="100"/>
        </p:scale>
        <p:origin x="-114" y="-54"/>
      </p:cViewPr>
      <p:guideLst>
        <p:guide orient="horz" pos="3100"/>
        <p:guide orient="horz" pos="273"/>
        <p:guide orient="horz" pos="2972"/>
        <p:guide orient="horz" pos="164"/>
        <p:guide orient="horz" pos="1589"/>
        <p:guide pos="318"/>
        <p:guide pos="5439"/>
        <p:guide pos="2907"/>
      </p:guideLst>
    </p:cSldViewPr>
  </p:slideViewPr>
  <p:notesTextViewPr>
    <p:cViewPr>
      <p:scale>
        <a:sx n="100" d="100"/>
        <a:sy n="100" d="100"/>
      </p:scale>
      <p:origin x="0" y="0"/>
    </p:cViewPr>
  </p:notesTextViewPr>
  <p:sorterViewPr>
    <p:cViewPr>
      <p:scale>
        <a:sx n="200" d="100"/>
        <a:sy n="200" d="100"/>
      </p:scale>
      <p:origin x="0" y="892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62B136-49B8-48FC-BE4B-F268F3455B41}" type="datetimeFigureOut">
              <a:rPr lang="en-GB" smtClean="0"/>
              <a:t>25/05/2016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CB68EC-591B-424C-AF26-BC9E55A5CCE6}" type="slidenum">
              <a:rPr lang="en-GB" smtClean="0"/>
              <a:t>‹#›</a:t>
            </a:fld>
            <a:endParaRPr lang="en-GB"/>
          </a:p>
        </p:txBody>
      </p:sp>
    </p:spTree>
    <p:extLst>
      <p:ext uri="{BB962C8B-B14F-4D97-AF65-F5344CB8AC3E}">
        <p14:creationId xmlns:p14="http://schemas.microsoft.com/office/powerpoint/2010/main" val="3649060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E2EA175-C02E-9046-A561-DD55E2FE58A9}"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8DC0A-6FC4-3041-BDA0-48BEE8F5B4EA}" type="slidenum">
              <a:rPr lang="en-US" smtClean="0"/>
              <a:t>‹#›</a:t>
            </a:fld>
            <a:endParaRPr lang="en-US"/>
          </a:p>
        </p:txBody>
      </p:sp>
    </p:spTree>
    <p:extLst>
      <p:ext uri="{BB962C8B-B14F-4D97-AF65-F5344CB8AC3E}">
        <p14:creationId xmlns:p14="http://schemas.microsoft.com/office/powerpoint/2010/main" val="3654006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E2EA175-C02E-9046-A561-DD55E2FE58A9}"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8DC0A-6FC4-3041-BDA0-48BEE8F5B4EA}" type="slidenum">
              <a:rPr lang="en-US" smtClean="0"/>
              <a:t>‹#›</a:t>
            </a:fld>
            <a:endParaRPr lang="en-US"/>
          </a:p>
        </p:txBody>
      </p:sp>
    </p:spTree>
    <p:extLst>
      <p:ext uri="{BB962C8B-B14F-4D97-AF65-F5344CB8AC3E}">
        <p14:creationId xmlns:p14="http://schemas.microsoft.com/office/powerpoint/2010/main" val="172529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E2EA175-C02E-9046-A561-DD55E2FE58A9}"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8DC0A-6FC4-3041-BDA0-48BEE8F5B4EA}" type="slidenum">
              <a:rPr lang="en-US" smtClean="0"/>
              <a:t>‹#›</a:t>
            </a:fld>
            <a:endParaRPr lang="en-US"/>
          </a:p>
        </p:txBody>
      </p:sp>
    </p:spTree>
    <p:extLst>
      <p:ext uri="{BB962C8B-B14F-4D97-AF65-F5344CB8AC3E}">
        <p14:creationId xmlns:p14="http://schemas.microsoft.com/office/powerpoint/2010/main" val="1691270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E2EA175-C02E-9046-A561-DD55E2FE58A9}"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8DC0A-6FC4-3041-BDA0-48BEE8F5B4EA}" type="slidenum">
              <a:rPr lang="en-US" smtClean="0"/>
              <a:t>‹#›</a:t>
            </a:fld>
            <a:endParaRPr lang="en-US"/>
          </a:p>
        </p:txBody>
      </p:sp>
    </p:spTree>
    <p:extLst>
      <p:ext uri="{BB962C8B-B14F-4D97-AF65-F5344CB8AC3E}">
        <p14:creationId xmlns:p14="http://schemas.microsoft.com/office/powerpoint/2010/main" val="649381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E2EA175-C02E-9046-A561-DD55E2FE58A9}"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8DC0A-6FC4-3041-BDA0-48BEE8F5B4EA}" type="slidenum">
              <a:rPr lang="en-US" smtClean="0"/>
              <a:t>‹#›</a:t>
            </a:fld>
            <a:endParaRPr lang="en-US"/>
          </a:p>
        </p:txBody>
      </p:sp>
    </p:spTree>
    <p:extLst>
      <p:ext uri="{BB962C8B-B14F-4D97-AF65-F5344CB8AC3E}">
        <p14:creationId xmlns:p14="http://schemas.microsoft.com/office/powerpoint/2010/main" val="3368170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E2EA175-C02E-9046-A561-DD55E2FE58A9}"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8DC0A-6FC4-3041-BDA0-48BEE8F5B4EA}" type="slidenum">
              <a:rPr lang="en-US" smtClean="0"/>
              <a:t>‹#›</a:t>
            </a:fld>
            <a:endParaRPr lang="en-US"/>
          </a:p>
        </p:txBody>
      </p:sp>
    </p:spTree>
    <p:extLst>
      <p:ext uri="{BB962C8B-B14F-4D97-AF65-F5344CB8AC3E}">
        <p14:creationId xmlns:p14="http://schemas.microsoft.com/office/powerpoint/2010/main" val="944633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E2EA175-C02E-9046-A561-DD55E2FE58A9}"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28DC0A-6FC4-3041-BDA0-48BEE8F5B4EA}" type="slidenum">
              <a:rPr lang="en-US" smtClean="0"/>
              <a:t>‹#›</a:t>
            </a:fld>
            <a:endParaRPr lang="en-US"/>
          </a:p>
        </p:txBody>
      </p:sp>
    </p:spTree>
    <p:extLst>
      <p:ext uri="{BB962C8B-B14F-4D97-AF65-F5344CB8AC3E}">
        <p14:creationId xmlns:p14="http://schemas.microsoft.com/office/powerpoint/2010/main" val="3360534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E2EA175-C02E-9046-A561-DD55E2FE58A9}"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28DC0A-6FC4-3041-BDA0-48BEE8F5B4EA}" type="slidenum">
              <a:rPr lang="en-US" smtClean="0"/>
              <a:t>‹#›</a:t>
            </a:fld>
            <a:endParaRPr lang="en-US"/>
          </a:p>
        </p:txBody>
      </p:sp>
    </p:spTree>
    <p:extLst>
      <p:ext uri="{BB962C8B-B14F-4D97-AF65-F5344CB8AC3E}">
        <p14:creationId xmlns:p14="http://schemas.microsoft.com/office/powerpoint/2010/main" val="316980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EA175-C02E-9046-A561-DD55E2FE58A9}"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28DC0A-6FC4-3041-BDA0-48BEE8F5B4EA}" type="slidenum">
              <a:rPr lang="en-US" smtClean="0"/>
              <a:t>‹#›</a:t>
            </a:fld>
            <a:endParaRPr lang="en-US"/>
          </a:p>
        </p:txBody>
      </p:sp>
    </p:spTree>
    <p:extLst>
      <p:ext uri="{BB962C8B-B14F-4D97-AF65-F5344CB8AC3E}">
        <p14:creationId xmlns:p14="http://schemas.microsoft.com/office/powerpoint/2010/main" val="2656531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E2EA175-C02E-9046-A561-DD55E2FE58A9}"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8DC0A-6FC4-3041-BDA0-48BEE8F5B4EA}" type="slidenum">
              <a:rPr lang="en-US" smtClean="0"/>
              <a:t>‹#›</a:t>
            </a:fld>
            <a:endParaRPr lang="en-US"/>
          </a:p>
        </p:txBody>
      </p:sp>
    </p:spTree>
    <p:extLst>
      <p:ext uri="{BB962C8B-B14F-4D97-AF65-F5344CB8AC3E}">
        <p14:creationId xmlns:p14="http://schemas.microsoft.com/office/powerpoint/2010/main" val="219986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E2EA175-C02E-9046-A561-DD55E2FE58A9}"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8DC0A-6FC4-3041-BDA0-48BEE8F5B4EA}" type="slidenum">
              <a:rPr lang="en-US" smtClean="0"/>
              <a:t>‹#›</a:t>
            </a:fld>
            <a:endParaRPr lang="en-US"/>
          </a:p>
        </p:txBody>
      </p:sp>
    </p:spTree>
    <p:extLst>
      <p:ext uri="{BB962C8B-B14F-4D97-AF65-F5344CB8AC3E}">
        <p14:creationId xmlns:p14="http://schemas.microsoft.com/office/powerpoint/2010/main" val="107985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E2EA175-C02E-9046-A561-DD55E2FE58A9}" type="datetimeFigureOut">
              <a:rPr lang="en-US" smtClean="0"/>
              <a:t>5/25/2016</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628DC0A-6FC4-3041-BDA0-48BEE8F5B4EA}" type="slidenum">
              <a:rPr lang="en-US" smtClean="0"/>
              <a:t>‹#›</a:t>
            </a:fld>
            <a:endParaRPr lang="en-US"/>
          </a:p>
        </p:txBody>
      </p:sp>
    </p:spTree>
    <p:extLst>
      <p:ext uri="{BB962C8B-B14F-4D97-AF65-F5344CB8AC3E}">
        <p14:creationId xmlns:p14="http://schemas.microsoft.com/office/powerpoint/2010/main" val="238924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extreme.com/autosports/1040041/bullrun-cops-cars" TargetMode="External"/><Relationship Id="rId3" Type="http://schemas.openxmlformats.org/officeDocument/2006/relationships/image" Target="../media/image4.png"/><Relationship Id="rId7" Type="http://schemas.openxmlformats.org/officeDocument/2006/relationships/image" Target="../media/image23.jpe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hyperlink" Target="http://extreme.com/freeski/1034466/travellers-with-skis" TargetMode="External"/><Relationship Id="rId5" Type="http://schemas.openxmlformats.org/officeDocument/2006/relationships/image" Target="../media/image22.jpeg"/><Relationship Id="rId4" Type="http://schemas.openxmlformats.org/officeDocument/2006/relationships/hyperlink" Target="http://extreme.com/autosports/1038528/fantasy-factory" TargetMode="External"/><Relationship Id="rId9"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hyperlink" Target="http://extreme.com/outdoor/1021155/mantracker" TargetMode="Externa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jpg"/><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extreme.com/outdoor/1031593/dudesons-do-gumball-3000-2013-intro" TargetMode="External"/><Relationship Id="rId3" Type="http://schemas.openxmlformats.org/officeDocument/2006/relationships/image" Target="../media/image4.png"/><Relationship Id="rId7" Type="http://schemas.openxmlformats.org/officeDocument/2006/relationships/image" Target="../media/image32.jpeg"/><Relationship Id="rId2" Type="http://schemas.openxmlformats.org/officeDocument/2006/relationships/image" Target="../media/image30.jpg"/><Relationship Id="rId1" Type="http://schemas.openxmlformats.org/officeDocument/2006/relationships/slideLayout" Target="../slideLayouts/slideLayout1.xml"/><Relationship Id="rId6" Type="http://schemas.openxmlformats.org/officeDocument/2006/relationships/hyperlink" Target="http://extreme.com/fmx/1039202/blood-sweat-and-gears" TargetMode="External"/><Relationship Id="rId5" Type="http://schemas.openxmlformats.org/officeDocument/2006/relationships/image" Target="../media/image31.tiff"/><Relationship Id="rId4" Type="http://schemas.openxmlformats.org/officeDocument/2006/relationships/hyperlink" Target="http://extreme.com/outdoor/1035784/roller-derby-till-i-die-teaser" TargetMode="External"/><Relationship Id="rId9"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extreme.com/tv/show/44393445/ama-motocross" TargetMode="External"/><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hyperlink" Target="http://extreme.com/bmx/1034932/dew-tour-2013-top-25-moments" TargetMode="External"/><Relationship Id="rId5" Type="http://schemas.openxmlformats.org/officeDocument/2006/relationships/image" Target="../media/image8.jpeg"/><Relationship Id="rId4" Type="http://schemas.openxmlformats.org/officeDocument/2006/relationships/hyperlink" Target="http://extreme.com/freeski/1038529/winter-x-games-aspen" TargetMode="External"/><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extreme.com/outdoor/1037573/pro-bull-riders-2014" TargetMode="External"/><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hyperlink" Target="http://extreme.com/autosports/1038350/monster-jam" TargetMode="External"/><Relationship Id="rId5" Type="http://schemas.openxmlformats.org/officeDocument/2006/relationships/image" Target="../media/image15.jpeg"/><Relationship Id="rId4" Type="http://schemas.openxmlformats.org/officeDocument/2006/relationships/hyperlink" Target="http://extreme.com/mma/1036287/efc-africa-29-teaser" TargetMode="External"/><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4.png"/><Relationship Id="rId7" Type="http://schemas.openxmlformats.org/officeDocument/2006/relationships/hyperlink" Target="http://extreme.com/autosports/1041278/drag-racing-nhra-sportsman-series" TargetMode="External"/><Relationship Id="rId2"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hyperlink" Target="http://extreme.com/tv/show/44635900/tna-greatest-matche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9143997" cy="5143496"/>
          </a:xfrm>
          <a:prstGeom prst="rect">
            <a:avLst/>
          </a:prstGeom>
        </p:spPr>
      </p:pic>
      <p:sp>
        <p:nvSpPr>
          <p:cNvPr id="2" name="Rectangle 1"/>
          <p:cNvSpPr/>
          <p:nvPr/>
        </p:nvSpPr>
        <p:spPr>
          <a:xfrm>
            <a:off x="1" y="4504267"/>
            <a:ext cx="9143997" cy="639232"/>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2254250" y="4709457"/>
            <a:ext cx="6127750" cy="287594"/>
            <a:chOff x="1276350" y="4709457"/>
            <a:chExt cx="6127750" cy="287594"/>
          </a:xfrm>
        </p:grpSpPr>
        <p:sp>
          <p:nvSpPr>
            <p:cNvPr id="6" name="TextBox 5"/>
            <p:cNvSpPr txBox="1"/>
            <p:nvPr/>
          </p:nvSpPr>
          <p:spPr>
            <a:xfrm>
              <a:off x="3915837" y="4714922"/>
              <a:ext cx="3488263" cy="282129"/>
            </a:xfrm>
            <a:prstGeom prst="rect">
              <a:avLst/>
            </a:prstGeom>
            <a:noFill/>
          </p:spPr>
          <p:txBody>
            <a:bodyPr wrap="square" lIns="0" tIns="0" rIns="0" bIns="0" rtlCol="0" anchor="t" anchorCtr="0">
              <a:spAutoFit/>
            </a:bodyPr>
            <a:lstStyle>
              <a:defPPr>
                <a:defRPr lang="en-US"/>
              </a:defPPr>
              <a:lvl1pPr>
                <a:defRPr sz="1600">
                  <a:solidFill>
                    <a:schemeClr val="tx1">
                      <a:lumMod val="65000"/>
                      <a:lumOff val="35000"/>
                    </a:schemeClr>
                  </a:solidFill>
                  <a:latin typeface="Calibri Light"/>
                  <a:cs typeface="Calibri Light"/>
                </a:defRPr>
              </a:lvl1pPr>
            </a:lstStyle>
            <a:p>
              <a:pPr>
                <a:lnSpc>
                  <a:spcPts val="1060"/>
                </a:lnSpc>
              </a:pPr>
              <a:r>
                <a:rPr lang="en-US" sz="1050" dirty="0" smtClean="0">
                  <a:solidFill>
                    <a:schemeClr val="bg1"/>
                  </a:solidFill>
                  <a:latin typeface="Arial Black"/>
                  <a:cs typeface="Arial Black"/>
                </a:rPr>
                <a:t>ROSEMARY IKPEME</a:t>
              </a:r>
              <a:endParaRPr lang="en-US" sz="1050" dirty="0">
                <a:solidFill>
                  <a:schemeClr val="bg1"/>
                </a:solidFill>
                <a:latin typeface="Arial Black"/>
                <a:cs typeface="Arial Black"/>
              </a:endParaRPr>
            </a:p>
            <a:p>
              <a:pPr>
                <a:lnSpc>
                  <a:spcPts val="1060"/>
                </a:lnSpc>
              </a:pPr>
              <a:r>
                <a:rPr lang="en-US" sz="800" dirty="0" smtClean="0">
                  <a:solidFill>
                    <a:schemeClr val="bg1"/>
                  </a:solidFill>
                </a:rPr>
                <a:t>AFFILIATE MARKETING MANAGER - </a:t>
              </a:r>
              <a:r>
                <a:rPr lang="en-US" sz="800" i="1" dirty="0" smtClean="0">
                  <a:solidFill>
                    <a:schemeClr val="bg1"/>
                  </a:solidFill>
                </a:rPr>
                <a:t>09/02/2015</a:t>
              </a:r>
              <a:endParaRPr lang="en-US" sz="800" i="1" dirty="0">
                <a:solidFill>
                  <a:schemeClr val="bg1"/>
                </a:solidFill>
              </a:endParaRPr>
            </a:p>
          </p:txBody>
        </p:sp>
        <p:pic>
          <p:nvPicPr>
            <p:cNvPr id="10" name="Picture 9" descr="AMCNI_Regional_Logo_Zone_HZ_white_RG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350" y="4709457"/>
              <a:ext cx="2108200" cy="260444"/>
            </a:xfrm>
            <a:prstGeom prst="rect">
              <a:avLst/>
            </a:prstGeom>
          </p:spPr>
        </p:pic>
      </p:grpSp>
    </p:spTree>
    <p:extLst>
      <p:ext uri="{BB962C8B-B14F-4D97-AF65-F5344CB8AC3E}">
        <p14:creationId xmlns:p14="http://schemas.microsoft.com/office/powerpoint/2010/main" val="425943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 y="0"/>
            <a:ext cx="9141275" cy="5143491"/>
          </a:xfrm>
          <a:prstGeom prst="rect">
            <a:avLst/>
          </a:prstGeom>
        </p:spPr>
      </p:pic>
      <p:sp>
        <p:nvSpPr>
          <p:cNvPr id="9" name="TextBox 8"/>
          <p:cNvSpPr txBox="1"/>
          <p:nvPr/>
        </p:nvSpPr>
        <p:spPr>
          <a:xfrm>
            <a:off x="530738" y="209106"/>
            <a:ext cx="8403712" cy="430887"/>
          </a:xfrm>
          <a:prstGeom prst="rect">
            <a:avLst/>
          </a:prstGeom>
          <a:noFill/>
        </p:spPr>
        <p:txBody>
          <a:bodyPr wrap="square" lIns="0" tIns="0" rIns="0" bIns="0" rtlCol="0" anchor="t" anchorCtr="0">
            <a:spAutoFit/>
          </a:bodyPr>
          <a:lstStyle/>
          <a:p>
            <a:r>
              <a:rPr lang="en-GB" sz="2800" b="1" dirty="0">
                <a:solidFill>
                  <a:schemeClr val="tx1">
                    <a:lumMod val="75000"/>
                    <a:lumOff val="25000"/>
                  </a:schemeClr>
                </a:solidFill>
                <a:latin typeface="Arial Black"/>
                <a:cs typeface="Arial Black"/>
              </a:rPr>
              <a:t>FACTUAL ENTERTAINMENT</a:t>
            </a:r>
          </a:p>
        </p:txBody>
      </p:sp>
      <p:sp>
        <p:nvSpPr>
          <p:cNvPr id="10" name="TextBox 9"/>
          <p:cNvSpPr txBox="1"/>
          <p:nvPr/>
        </p:nvSpPr>
        <p:spPr>
          <a:xfrm>
            <a:off x="550724" y="842639"/>
            <a:ext cx="5563828" cy="3654847"/>
          </a:xfrm>
          <a:prstGeom prst="rect">
            <a:avLst/>
          </a:prstGeom>
          <a:noFill/>
        </p:spPr>
        <p:txBody>
          <a:bodyPr wrap="square" lIns="0" tIns="0" rIns="0" bIns="0" rtlCol="0" anchor="t" anchorCtr="0">
            <a:spAutoFit/>
          </a:bodyPr>
          <a:lstStyle/>
          <a:p>
            <a:pPr>
              <a:lnSpc>
                <a:spcPts val="1500"/>
              </a:lnSpc>
            </a:pPr>
            <a:r>
              <a:rPr lang="en-GB" b="1" dirty="0">
                <a:solidFill>
                  <a:schemeClr val="tx1">
                    <a:lumMod val="75000"/>
                    <a:lumOff val="25000"/>
                  </a:schemeClr>
                </a:solidFill>
                <a:cs typeface="Calibri Light"/>
              </a:rPr>
              <a:t>BULLRUN – CARS AND SUPERSTARS</a:t>
            </a:r>
          </a:p>
          <a:p>
            <a:pPr>
              <a:lnSpc>
                <a:spcPts val="1500"/>
              </a:lnSpc>
            </a:pPr>
            <a:r>
              <a:rPr lang="en-GB" sz="1600" dirty="0">
                <a:solidFill>
                  <a:schemeClr val="tx1">
                    <a:lumMod val="75000"/>
                    <a:lumOff val="25000"/>
                  </a:schemeClr>
                </a:solidFill>
                <a:latin typeface="Calibri Light"/>
                <a:cs typeface="Calibri Light"/>
              </a:rPr>
              <a:t>Cops, Cars &amp; Superstars come together in every season of the epic </a:t>
            </a:r>
            <a:r>
              <a:rPr lang="en-GB" sz="1600" dirty="0" err="1">
                <a:solidFill>
                  <a:schemeClr val="tx1">
                    <a:lumMod val="75000"/>
                    <a:lumOff val="25000"/>
                  </a:schemeClr>
                </a:solidFill>
                <a:latin typeface="Calibri Light"/>
                <a:cs typeface="Calibri Light"/>
              </a:rPr>
              <a:t>Bullrun</a:t>
            </a:r>
            <a:r>
              <a:rPr lang="en-GB" sz="1600" dirty="0">
                <a:solidFill>
                  <a:schemeClr val="tx1">
                    <a:lumMod val="75000"/>
                    <a:lumOff val="25000"/>
                  </a:schemeClr>
                </a:solidFill>
                <a:latin typeface="Calibri Light"/>
                <a:cs typeface="Calibri Light"/>
              </a:rPr>
              <a:t> rally in this spectacular series. Featuring Ice T, Kim Kardashian, The </a:t>
            </a:r>
            <a:r>
              <a:rPr lang="en-GB" sz="1600" dirty="0" err="1">
                <a:solidFill>
                  <a:schemeClr val="tx1">
                    <a:lumMod val="75000"/>
                    <a:lumOff val="25000"/>
                  </a:schemeClr>
                </a:solidFill>
                <a:latin typeface="Calibri Light"/>
                <a:cs typeface="Calibri Light"/>
              </a:rPr>
              <a:t>Dudesons</a:t>
            </a:r>
            <a:r>
              <a:rPr lang="en-GB" sz="1600" dirty="0">
                <a:solidFill>
                  <a:schemeClr val="tx1">
                    <a:lumMod val="75000"/>
                    <a:lumOff val="25000"/>
                  </a:schemeClr>
                </a:solidFill>
                <a:latin typeface="Calibri Light"/>
                <a:cs typeface="Calibri Light"/>
              </a:rPr>
              <a:t> and Paris Hilton.</a:t>
            </a:r>
          </a:p>
          <a:p>
            <a:pPr>
              <a:lnSpc>
                <a:spcPts val="1500"/>
              </a:lnSpc>
            </a:pPr>
            <a:endParaRPr lang="en-GB" sz="800" b="1" dirty="0" smtClean="0">
              <a:solidFill>
                <a:schemeClr val="tx1">
                  <a:lumMod val="75000"/>
                  <a:lumOff val="25000"/>
                </a:schemeClr>
              </a:solidFill>
              <a:latin typeface="Calibri Light"/>
              <a:cs typeface="Calibri Light"/>
            </a:endParaRPr>
          </a:p>
          <a:p>
            <a:pPr>
              <a:lnSpc>
                <a:spcPts val="1500"/>
              </a:lnSpc>
            </a:pPr>
            <a:endParaRPr lang="en-GB" sz="800" b="1" dirty="0">
              <a:solidFill>
                <a:schemeClr val="tx1">
                  <a:lumMod val="75000"/>
                  <a:lumOff val="25000"/>
                </a:schemeClr>
              </a:solidFill>
              <a:latin typeface="Calibri Light"/>
              <a:cs typeface="Calibri Light"/>
            </a:endParaRPr>
          </a:p>
          <a:p>
            <a:pPr>
              <a:lnSpc>
                <a:spcPts val="1500"/>
              </a:lnSpc>
            </a:pPr>
            <a:r>
              <a:rPr lang="en-GB" b="1" dirty="0">
                <a:solidFill>
                  <a:schemeClr val="tx1">
                    <a:lumMod val="75000"/>
                    <a:lumOff val="25000"/>
                  </a:schemeClr>
                </a:solidFill>
                <a:cs typeface="Calibri Light"/>
              </a:rPr>
              <a:t>TRAVELLERS WITH SKIS</a:t>
            </a:r>
          </a:p>
          <a:p>
            <a:pPr>
              <a:lnSpc>
                <a:spcPts val="1500"/>
              </a:lnSpc>
            </a:pPr>
            <a:r>
              <a:rPr lang="en-GB" sz="1600" dirty="0">
                <a:solidFill>
                  <a:schemeClr val="tx1">
                    <a:lumMod val="75000"/>
                    <a:lumOff val="25000"/>
                  </a:schemeClr>
                </a:solidFill>
                <a:latin typeface="Calibri Light"/>
                <a:cs typeface="Calibri Light"/>
              </a:rPr>
              <a:t>Three free-skiing adventurers travel the globe to explore different cultures through the language of skiing. Traveling to places like Morocco, Scotland, Iceland, Turkey, Greece, and Norway, they meet fascinating people, and experience the adrenaline-filled action of skiing on some of the most exotic slopes on the planet.</a:t>
            </a:r>
          </a:p>
          <a:p>
            <a:pPr>
              <a:lnSpc>
                <a:spcPts val="1500"/>
              </a:lnSpc>
            </a:pPr>
            <a:endParaRPr lang="en-GB" sz="800" b="1" dirty="0" smtClean="0">
              <a:solidFill>
                <a:schemeClr val="tx1">
                  <a:lumMod val="75000"/>
                  <a:lumOff val="25000"/>
                </a:schemeClr>
              </a:solidFill>
              <a:latin typeface="Calibri Light"/>
              <a:cs typeface="Calibri Light"/>
            </a:endParaRPr>
          </a:p>
          <a:p>
            <a:pPr>
              <a:lnSpc>
                <a:spcPts val="1500"/>
              </a:lnSpc>
            </a:pPr>
            <a:endParaRPr lang="en-GB" sz="800" b="1" dirty="0" smtClean="0">
              <a:solidFill>
                <a:schemeClr val="tx1">
                  <a:lumMod val="75000"/>
                  <a:lumOff val="25000"/>
                </a:schemeClr>
              </a:solidFill>
              <a:latin typeface="Calibri Light"/>
              <a:cs typeface="Calibri Light"/>
            </a:endParaRPr>
          </a:p>
          <a:p>
            <a:pPr>
              <a:lnSpc>
                <a:spcPts val="1500"/>
              </a:lnSpc>
            </a:pPr>
            <a:r>
              <a:rPr lang="en-GB" b="1" dirty="0" smtClean="0">
                <a:solidFill>
                  <a:schemeClr val="tx1">
                    <a:lumMod val="75000"/>
                    <a:lumOff val="25000"/>
                  </a:schemeClr>
                </a:solidFill>
                <a:cs typeface="Calibri Light"/>
              </a:rPr>
              <a:t>Fantasy Factory</a:t>
            </a:r>
          </a:p>
          <a:p>
            <a:pPr>
              <a:lnSpc>
                <a:spcPts val="1500"/>
              </a:lnSpc>
            </a:pPr>
            <a:r>
              <a:rPr lang="en-GB" sz="1600" dirty="0">
                <a:solidFill>
                  <a:schemeClr val="tx1">
                    <a:lumMod val="75000"/>
                    <a:lumOff val="25000"/>
                  </a:schemeClr>
                </a:solidFill>
                <a:latin typeface="Calibri Light"/>
                <a:cs typeface="Calibri Light"/>
              </a:rPr>
              <a:t>Fantasy Factory features professional skateboarder and entrepreneur, Rob </a:t>
            </a:r>
            <a:r>
              <a:rPr lang="en-GB" sz="1600" dirty="0" err="1">
                <a:solidFill>
                  <a:schemeClr val="tx1">
                    <a:lumMod val="75000"/>
                    <a:lumOff val="25000"/>
                  </a:schemeClr>
                </a:solidFill>
                <a:latin typeface="Calibri Light"/>
                <a:cs typeface="Calibri Light"/>
              </a:rPr>
              <a:t>Dyrdek</a:t>
            </a:r>
            <a:r>
              <a:rPr lang="en-GB" sz="1600" dirty="0">
                <a:solidFill>
                  <a:schemeClr val="tx1">
                    <a:lumMod val="75000"/>
                    <a:lumOff val="25000"/>
                  </a:schemeClr>
                </a:solidFill>
                <a:latin typeface="Calibri Light"/>
                <a:cs typeface="Calibri Light"/>
              </a:rPr>
              <a:t>, and his partners in crime as they go about making fantasy become reality in a 25,000 square-foot warehouse in downtown Los Angeles. </a:t>
            </a:r>
          </a:p>
        </p:txBody>
      </p:sp>
      <p:sp>
        <p:nvSpPr>
          <p:cNvPr id="11" name="Rettangolo 16"/>
          <p:cNvSpPr/>
          <p:nvPr/>
        </p:nvSpPr>
        <p:spPr>
          <a:xfrm>
            <a:off x="514350" y="0"/>
            <a:ext cx="8115300" cy="105091"/>
          </a:xfrm>
          <a:prstGeom prst="rect">
            <a:avLst/>
          </a:prstGeom>
          <a:gradFill flip="none" rotWithShape="1">
            <a:gsLst>
              <a:gs pos="18000">
                <a:schemeClr val="tx1">
                  <a:alpha val="20000"/>
                </a:schemeClr>
              </a:gs>
              <a:gs pos="58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cxnSp>
        <p:nvCxnSpPr>
          <p:cNvPr id="12" name="Connettore 1 17"/>
          <p:cNvCxnSpPr/>
          <p:nvPr/>
        </p:nvCxnSpPr>
        <p:spPr>
          <a:xfrm flipH="1" flipV="1">
            <a:off x="514350" y="701901"/>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3" name="Connettore 1 17"/>
          <p:cNvCxnSpPr/>
          <p:nvPr/>
        </p:nvCxnSpPr>
        <p:spPr>
          <a:xfrm flipH="1" flipV="1">
            <a:off x="514350" y="4655719"/>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4" name="Picture 13" descr="ESC_CHANNEL_LOGO_MONO_BLACK_CMYK.png"/>
          <p:cNvPicPr>
            <a:picLocks noChangeAspect="1"/>
          </p:cNvPicPr>
          <p:nvPr/>
        </p:nvPicPr>
        <p:blipFill rotWithShape="1">
          <a:blip r:embed="rId3">
            <a:alphaModFix amt="57000"/>
            <a:extLst>
              <a:ext uri="{28A0092B-C50C-407E-A947-70E740481C1C}">
                <a14:useLocalDpi xmlns:a14="http://schemas.microsoft.com/office/drawing/2010/main" val="0"/>
              </a:ext>
            </a:extLst>
          </a:blip>
          <a:srcRect/>
          <a:stretch/>
        </p:blipFill>
        <p:spPr>
          <a:xfrm>
            <a:off x="514350" y="4742214"/>
            <a:ext cx="565288" cy="322681"/>
          </a:xfrm>
          <a:prstGeom prst="rect">
            <a:avLst/>
          </a:prstGeom>
        </p:spPr>
      </p:pic>
      <p:pic>
        <p:nvPicPr>
          <p:cNvPr id="15" name="Picture 5" descr="Z:\Programming &amp; On Air\Programme Resources\Extreme PIL\Fantasy Factory\Season 6\Publicity images\FF S6 (1).jpg">
            <a:hlinkClick r:id="rId4"/>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575462" y="3344539"/>
            <a:ext cx="1880170" cy="1420364"/>
          </a:xfrm>
          <a:prstGeom prst="rect">
            <a:avLst/>
          </a:prstGeom>
          <a:ln w="19050">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5" descr="Z:\Programming &amp; On Air\Programme Resources\Extreme PIL\Travellers with Skis\Series 2\images\207 Aiguille du Midi.jpg">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75462" y="1925189"/>
            <a:ext cx="1880170" cy="1348643"/>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17" name="Picture 4" descr="Z:\Programming &amp; On Air\Programme Resources\Extreme PIL\Bullrun Cops Cars &amp; Superstars\Series 6\images\Bullrun  s6 (1).jpg">
            <a:hlinkClick r:id="rId8"/>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6576031" y="639992"/>
            <a:ext cx="1879631" cy="1218833"/>
          </a:xfrm>
          <a:prstGeom prst="rect">
            <a:avLst/>
          </a:prstGeom>
          <a:ln w="19050">
            <a:solidFill>
              <a:schemeClr val="bg1"/>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355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 y="-7951"/>
            <a:ext cx="9141275" cy="5143491"/>
          </a:xfrm>
          <a:prstGeom prst="rect">
            <a:avLst/>
          </a:prstGeom>
        </p:spPr>
      </p:pic>
      <p:sp>
        <p:nvSpPr>
          <p:cNvPr id="9" name="TextBox 8"/>
          <p:cNvSpPr txBox="1"/>
          <p:nvPr/>
        </p:nvSpPr>
        <p:spPr>
          <a:xfrm>
            <a:off x="530738" y="209106"/>
            <a:ext cx="7632188" cy="430887"/>
          </a:xfrm>
          <a:prstGeom prst="rect">
            <a:avLst/>
          </a:prstGeom>
          <a:noFill/>
        </p:spPr>
        <p:txBody>
          <a:bodyPr wrap="square" lIns="0" tIns="0" rIns="0" bIns="0" rtlCol="0" anchor="t" anchorCtr="0">
            <a:spAutoFit/>
          </a:bodyPr>
          <a:lstStyle/>
          <a:p>
            <a:r>
              <a:rPr lang="en-GB" sz="2800" b="1" dirty="0">
                <a:solidFill>
                  <a:schemeClr val="tx1">
                    <a:lumMod val="75000"/>
                    <a:lumOff val="25000"/>
                  </a:schemeClr>
                </a:solidFill>
                <a:latin typeface="Arial Black"/>
                <a:cs typeface="Arial Black"/>
              </a:rPr>
              <a:t>FACTUAL ENTERTAINMENT</a:t>
            </a:r>
          </a:p>
        </p:txBody>
      </p:sp>
      <p:sp>
        <p:nvSpPr>
          <p:cNvPr id="10" name="TextBox 9"/>
          <p:cNvSpPr txBox="1"/>
          <p:nvPr/>
        </p:nvSpPr>
        <p:spPr>
          <a:xfrm>
            <a:off x="530738" y="1330590"/>
            <a:ext cx="5512253" cy="2308324"/>
          </a:xfrm>
          <a:prstGeom prst="rect">
            <a:avLst/>
          </a:prstGeom>
          <a:noFill/>
        </p:spPr>
        <p:txBody>
          <a:bodyPr wrap="square" lIns="0" tIns="0" rIns="0" bIns="0" rtlCol="0" anchor="t" anchorCtr="0">
            <a:spAutoFit/>
          </a:bodyPr>
          <a:lstStyle/>
          <a:p>
            <a:pPr>
              <a:lnSpc>
                <a:spcPts val="1500"/>
              </a:lnSpc>
            </a:pPr>
            <a:r>
              <a:rPr lang="en-GB" b="1" dirty="0" smtClean="0">
                <a:solidFill>
                  <a:schemeClr val="tx1">
                    <a:lumMod val="75000"/>
                    <a:lumOff val="25000"/>
                  </a:schemeClr>
                </a:solidFill>
                <a:cs typeface="Calibri Light"/>
              </a:rPr>
              <a:t>DALLAS </a:t>
            </a:r>
            <a:r>
              <a:rPr lang="en-GB" b="1" dirty="0">
                <a:solidFill>
                  <a:schemeClr val="tx1">
                    <a:lumMod val="75000"/>
                    <a:lumOff val="25000"/>
                  </a:schemeClr>
                </a:solidFill>
                <a:cs typeface="Calibri Light"/>
              </a:rPr>
              <a:t>COWBOYS CHEERLEADERS – MAKING THE TEAM</a:t>
            </a:r>
          </a:p>
          <a:p>
            <a:pPr>
              <a:lnSpc>
                <a:spcPts val="1500"/>
              </a:lnSpc>
            </a:pPr>
            <a:r>
              <a:rPr lang="en-GB" sz="1600" dirty="0">
                <a:solidFill>
                  <a:schemeClr val="tx1">
                    <a:lumMod val="75000"/>
                    <a:lumOff val="25000"/>
                  </a:schemeClr>
                </a:solidFill>
                <a:latin typeface="Calibri Light"/>
                <a:cs typeface="Calibri Light"/>
              </a:rPr>
              <a:t>Beautiful contestants go through a tough training camp and a series of challenges to earn a place on the world-famous Dallas Cowboy’s Cheerleading team.</a:t>
            </a:r>
          </a:p>
          <a:p>
            <a:pPr>
              <a:lnSpc>
                <a:spcPts val="1500"/>
              </a:lnSpc>
            </a:pPr>
            <a:endParaRPr lang="en-GB" sz="1600" dirty="0" smtClean="0">
              <a:solidFill>
                <a:schemeClr val="tx1">
                  <a:lumMod val="75000"/>
                  <a:lumOff val="25000"/>
                </a:schemeClr>
              </a:solidFill>
              <a:latin typeface="Calibri Light"/>
              <a:cs typeface="Calibri Light"/>
            </a:endParaRPr>
          </a:p>
          <a:p>
            <a:pPr>
              <a:lnSpc>
                <a:spcPts val="1500"/>
              </a:lnSpc>
            </a:pPr>
            <a:endParaRPr lang="en-GB" sz="1600" dirty="0" smtClean="0">
              <a:solidFill>
                <a:schemeClr val="tx1">
                  <a:lumMod val="75000"/>
                  <a:lumOff val="25000"/>
                </a:schemeClr>
              </a:solidFill>
              <a:latin typeface="Calibri Light"/>
              <a:cs typeface="Calibri Light"/>
            </a:endParaRPr>
          </a:p>
          <a:p>
            <a:pPr>
              <a:lnSpc>
                <a:spcPts val="1500"/>
              </a:lnSpc>
            </a:pPr>
            <a:endParaRPr lang="en-GB" sz="800" dirty="0" smtClean="0">
              <a:solidFill>
                <a:schemeClr val="tx1">
                  <a:lumMod val="75000"/>
                  <a:lumOff val="25000"/>
                </a:schemeClr>
              </a:solidFill>
              <a:latin typeface="Calibri Light"/>
              <a:cs typeface="Calibri Light"/>
            </a:endParaRPr>
          </a:p>
          <a:p>
            <a:pPr>
              <a:lnSpc>
                <a:spcPts val="1500"/>
              </a:lnSpc>
            </a:pPr>
            <a:endParaRPr lang="en-GB" sz="800" dirty="0" smtClean="0">
              <a:solidFill>
                <a:schemeClr val="tx1">
                  <a:lumMod val="75000"/>
                  <a:lumOff val="25000"/>
                </a:schemeClr>
              </a:solidFill>
              <a:latin typeface="Calibri Light"/>
              <a:cs typeface="Calibri Light"/>
            </a:endParaRPr>
          </a:p>
          <a:p>
            <a:pPr>
              <a:lnSpc>
                <a:spcPts val="1500"/>
              </a:lnSpc>
            </a:pPr>
            <a:r>
              <a:rPr lang="en-GB" b="1" dirty="0" err="1" smtClean="0">
                <a:solidFill>
                  <a:schemeClr val="tx1">
                    <a:lumMod val="75000"/>
                    <a:lumOff val="25000"/>
                  </a:schemeClr>
                </a:solidFill>
                <a:cs typeface="Calibri Light"/>
              </a:rPr>
              <a:t>Mantracker</a:t>
            </a:r>
            <a:endParaRPr lang="en-GB" b="1" dirty="0" smtClean="0">
              <a:solidFill>
                <a:schemeClr val="tx1">
                  <a:lumMod val="75000"/>
                  <a:lumOff val="25000"/>
                </a:schemeClr>
              </a:solidFill>
              <a:cs typeface="Calibri Light"/>
            </a:endParaRPr>
          </a:p>
          <a:p>
            <a:pPr>
              <a:lnSpc>
                <a:spcPts val="1500"/>
              </a:lnSpc>
            </a:pPr>
            <a:r>
              <a:rPr lang="en-GB" sz="1600" dirty="0">
                <a:solidFill>
                  <a:schemeClr val="tx1">
                    <a:lumMod val="75000"/>
                    <a:lumOff val="25000"/>
                  </a:schemeClr>
                </a:solidFill>
                <a:latin typeface="Calibri Light"/>
                <a:cs typeface="Calibri Light"/>
              </a:rPr>
              <a:t>G</a:t>
            </a:r>
            <a:r>
              <a:rPr lang="en-GB" sz="1600" dirty="0" smtClean="0">
                <a:solidFill>
                  <a:schemeClr val="tx1">
                    <a:lumMod val="75000"/>
                    <a:lumOff val="25000"/>
                  </a:schemeClr>
                </a:solidFill>
                <a:latin typeface="Calibri Light"/>
                <a:cs typeface="Calibri Light"/>
              </a:rPr>
              <a:t>ritty </a:t>
            </a:r>
            <a:r>
              <a:rPr lang="en-GB" sz="1600" dirty="0">
                <a:solidFill>
                  <a:schemeClr val="tx1">
                    <a:lumMod val="75000"/>
                    <a:lumOff val="25000"/>
                  </a:schemeClr>
                </a:solidFill>
                <a:latin typeface="Calibri Light"/>
                <a:cs typeface="Calibri Light"/>
              </a:rPr>
              <a:t>adventure series that pits an expert tracker against two weekend warriors in a chase through remote and rugged </a:t>
            </a:r>
            <a:r>
              <a:rPr lang="en-GB" sz="1600" dirty="0" smtClean="0">
                <a:solidFill>
                  <a:schemeClr val="tx1">
                    <a:lumMod val="75000"/>
                    <a:lumOff val="25000"/>
                  </a:schemeClr>
                </a:solidFill>
                <a:latin typeface="Calibri Light"/>
                <a:cs typeface="Calibri Light"/>
              </a:rPr>
              <a:t>wilderness.</a:t>
            </a:r>
            <a:endParaRPr lang="en-GB" sz="1300" dirty="0">
              <a:solidFill>
                <a:schemeClr val="tx1">
                  <a:lumMod val="75000"/>
                  <a:lumOff val="25000"/>
                </a:schemeClr>
              </a:solidFill>
              <a:latin typeface="Calibri Light"/>
              <a:cs typeface="Calibri Light"/>
            </a:endParaRPr>
          </a:p>
        </p:txBody>
      </p:sp>
      <p:sp>
        <p:nvSpPr>
          <p:cNvPr id="11" name="Rettangolo 16"/>
          <p:cNvSpPr/>
          <p:nvPr/>
        </p:nvSpPr>
        <p:spPr>
          <a:xfrm>
            <a:off x="514350" y="0"/>
            <a:ext cx="8115300" cy="105091"/>
          </a:xfrm>
          <a:prstGeom prst="rect">
            <a:avLst/>
          </a:prstGeom>
          <a:gradFill flip="none" rotWithShape="1">
            <a:gsLst>
              <a:gs pos="18000">
                <a:schemeClr val="tx1">
                  <a:alpha val="20000"/>
                </a:schemeClr>
              </a:gs>
              <a:gs pos="58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cxnSp>
        <p:nvCxnSpPr>
          <p:cNvPr id="12" name="Connettore 1 17"/>
          <p:cNvCxnSpPr/>
          <p:nvPr/>
        </p:nvCxnSpPr>
        <p:spPr>
          <a:xfrm flipH="1" flipV="1">
            <a:off x="514350" y="735832"/>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3" name="Connettore 1 17"/>
          <p:cNvCxnSpPr/>
          <p:nvPr/>
        </p:nvCxnSpPr>
        <p:spPr>
          <a:xfrm flipH="1" flipV="1">
            <a:off x="514350" y="4655719"/>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4" name="Picture 13" descr="ESC_CHANNEL_LOGO_MONO_BLACK_CMYK.png"/>
          <p:cNvPicPr>
            <a:picLocks noChangeAspect="1"/>
          </p:cNvPicPr>
          <p:nvPr/>
        </p:nvPicPr>
        <p:blipFill rotWithShape="1">
          <a:blip r:embed="rId3">
            <a:alphaModFix amt="57000"/>
            <a:extLst>
              <a:ext uri="{28A0092B-C50C-407E-A947-70E740481C1C}">
                <a14:useLocalDpi xmlns:a14="http://schemas.microsoft.com/office/drawing/2010/main" val="0"/>
              </a:ext>
            </a:extLst>
          </a:blip>
          <a:srcRect/>
          <a:stretch/>
        </p:blipFill>
        <p:spPr>
          <a:xfrm>
            <a:off x="514350" y="4742214"/>
            <a:ext cx="565288" cy="322681"/>
          </a:xfrm>
          <a:prstGeom prst="rect">
            <a:avLst/>
          </a:prstGeom>
        </p:spPr>
      </p:pic>
      <p:pic>
        <p:nvPicPr>
          <p:cNvPr id="16" name="Picture 2" descr="Z:\Programming &amp; On Air\Programme Resources\Extreme PIL\Dallas Cowboys Cheerleaders Making The Team\DCC_splitsv2.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667928" y="1153743"/>
            <a:ext cx="1961722" cy="1331009"/>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2051" name="Picture 3" descr="Z:\Programming &amp; On Air\Programme Resources\Extreme PIL\Mantracker\Series 7\MT7 Photos\Mantracker\DSC_0507 v2.JPG">
            <a:hlinkClick r:id="rId5"/>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667928" y="2659736"/>
            <a:ext cx="1961722" cy="1285353"/>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01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9143998" cy="5143497"/>
          </a:xfrm>
          <a:prstGeom prst="rect">
            <a:avLst/>
          </a:prstGeom>
        </p:spPr>
      </p:pic>
      <p:sp>
        <p:nvSpPr>
          <p:cNvPr id="13" name="TextBox 12"/>
          <p:cNvSpPr txBox="1"/>
          <p:nvPr/>
        </p:nvSpPr>
        <p:spPr>
          <a:xfrm>
            <a:off x="514350" y="215491"/>
            <a:ext cx="7620247" cy="430887"/>
          </a:xfrm>
          <a:prstGeom prst="rect">
            <a:avLst/>
          </a:prstGeom>
          <a:noFill/>
        </p:spPr>
        <p:txBody>
          <a:bodyPr wrap="square" lIns="0" tIns="0" rIns="0" bIns="0" rtlCol="0" anchor="t" anchorCtr="0">
            <a:spAutoFit/>
          </a:bodyPr>
          <a:lstStyle/>
          <a:p>
            <a:r>
              <a:rPr lang="en-GB" sz="2800" b="1" dirty="0">
                <a:solidFill>
                  <a:schemeClr val="bg1"/>
                </a:solidFill>
                <a:latin typeface="Arial Black"/>
                <a:cs typeface="Arial Black"/>
              </a:rPr>
              <a:t>EXTREME ORIGINALS</a:t>
            </a:r>
          </a:p>
        </p:txBody>
      </p:sp>
      <p:sp>
        <p:nvSpPr>
          <p:cNvPr id="14" name="Rettangolo 16"/>
          <p:cNvSpPr/>
          <p:nvPr/>
        </p:nvSpPr>
        <p:spPr>
          <a:xfrm>
            <a:off x="514350" y="0"/>
            <a:ext cx="8115300" cy="105091"/>
          </a:xfrm>
          <a:prstGeom prst="rect">
            <a:avLst/>
          </a:prstGeom>
          <a:gradFill flip="none" rotWithShape="1">
            <a:gsLst>
              <a:gs pos="18000">
                <a:schemeClr val="bg1">
                  <a:alpha val="70000"/>
                </a:schemeClr>
              </a:gs>
              <a:gs pos="58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cxnSp>
        <p:nvCxnSpPr>
          <p:cNvPr id="17" name="Connettore 1 17"/>
          <p:cNvCxnSpPr/>
          <p:nvPr/>
        </p:nvCxnSpPr>
        <p:spPr>
          <a:xfrm flipH="1" flipV="1">
            <a:off x="514350" y="4655719"/>
            <a:ext cx="8115300" cy="3661"/>
          </a:xfrm>
          <a:prstGeom prst="line">
            <a:avLst/>
          </a:prstGeom>
          <a:ln w="3175" cmpd="sng">
            <a:gradFill flip="none" rotWithShape="1">
              <a:gsLst>
                <a:gs pos="88000">
                  <a:schemeClr val="bg1">
                    <a:alpha val="7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flipH="1" flipV="1">
            <a:off x="514350" y="705562"/>
            <a:ext cx="8115300" cy="3661"/>
          </a:xfrm>
          <a:prstGeom prst="line">
            <a:avLst/>
          </a:prstGeom>
          <a:ln w="3175" cmpd="sng">
            <a:gradFill flip="none" rotWithShape="1">
              <a:gsLst>
                <a:gs pos="88000">
                  <a:schemeClr val="bg1">
                    <a:alpha val="7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0" name="Picture 9" descr="ESC_CHANNEL_LOGO_MONO_WHITE_CMYK.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14350" y="4742247"/>
            <a:ext cx="565288" cy="322648"/>
          </a:xfrm>
          <a:prstGeom prst="rect">
            <a:avLst/>
          </a:prstGeom>
        </p:spPr>
      </p:pic>
      <p:sp>
        <p:nvSpPr>
          <p:cNvPr id="3" name="Rectangle 2"/>
          <p:cNvSpPr/>
          <p:nvPr/>
        </p:nvSpPr>
        <p:spPr>
          <a:xfrm>
            <a:off x="610037" y="1214795"/>
            <a:ext cx="6132111" cy="1354217"/>
          </a:xfrm>
          <a:prstGeom prst="rect">
            <a:avLst/>
          </a:prstGeom>
        </p:spPr>
        <p:txBody>
          <a:bodyPr wrap="square">
            <a:spAutoFit/>
          </a:bodyPr>
          <a:lstStyle/>
          <a:p>
            <a:r>
              <a:rPr lang="en-GB" dirty="0">
                <a:solidFill>
                  <a:schemeClr val="bg1"/>
                </a:solidFill>
              </a:rPr>
              <a:t>MOUNTAIN MOVERS</a:t>
            </a:r>
          </a:p>
          <a:p>
            <a:r>
              <a:rPr lang="en-GB" sz="1600" dirty="0">
                <a:solidFill>
                  <a:schemeClr val="bg1"/>
                </a:solidFill>
                <a:latin typeface="Calibri Light" panose="020F0302020204030204" pitchFamily="34" charset="0"/>
              </a:rPr>
              <a:t>The crew from Snow Park Technologies travel the world building snow parks and pipes for resorts and huge competitions such as the X Games. It’s delicate, dangerous work as they drive huge </a:t>
            </a:r>
            <a:r>
              <a:rPr lang="en-GB" sz="1600" dirty="0" err="1">
                <a:solidFill>
                  <a:schemeClr val="bg1"/>
                </a:solidFill>
                <a:latin typeface="Calibri Light" panose="020F0302020204030204" pitchFamily="34" charset="0"/>
              </a:rPr>
              <a:t>snowcats</a:t>
            </a:r>
            <a:r>
              <a:rPr lang="en-GB" sz="1600" dirty="0">
                <a:solidFill>
                  <a:schemeClr val="bg1"/>
                </a:solidFill>
                <a:latin typeface="Calibri Light" panose="020F0302020204030204" pitchFamily="34" charset="0"/>
              </a:rPr>
              <a:t> across steep, deep snow to build amazing landscapes against the clock</a:t>
            </a:r>
            <a:r>
              <a:rPr lang="en-GB" sz="1600" dirty="0" smtClean="0">
                <a:solidFill>
                  <a:schemeClr val="bg1"/>
                </a:solidFill>
                <a:latin typeface="Calibri Light" panose="020F0302020204030204" pitchFamily="34" charset="0"/>
              </a:rPr>
              <a:t>…</a:t>
            </a:r>
            <a:endParaRPr lang="en-GB" sz="1600" dirty="0">
              <a:solidFill>
                <a:schemeClr val="bg1"/>
              </a:solidFill>
              <a:latin typeface="Calibri Light" panose="020F0302020204030204" pitchFamily="34" charset="0"/>
            </a:endParaRPr>
          </a:p>
        </p:txBody>
      </p:sp>
      <p:sp>
        <p:nvSpPr>
          <p:cNvPr id="4" name="Rectangle 3"/>
          <p:cNvSpPr/>
          <p:nvPr/>
        </p:nvSpPr>
        <p:spPr>
          <a:xfrm>
            <a:off x="425333" y="733682"/>
            <a:ext cx="9018612" cy="415498"/>
          </a:xfrm>
          <a:prstGeom prst="rect">
            <a:avLst/>
          </a:prstGeom>
        </p:spPr>
        <p:txBody>
          <a:bodyPr wrap="square">
            <a:spAutoFit/>
          </a:bodyPr>
          <a:lstStyle/>
          <a:p>
            <a:r>
              <a:rPr lang="en-GB" sz="2000" dirty="0">
                <a:solidFill>
                  <a:schemeClr val="bg1"/>
                </a:solidFill>
              </a:rPr>
              <a:t>A new strand of programming featuring territory premiering, exclusive content.</a:t>
            </a:r>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500632" y="2650918"/>
            <a:ext cx="3160078" cy="1899280"/>
          </a:xfrm>
          <a:prstGeom prst="rect">
            <a:avLst/>
          </a:prstGeom>
        </p:spPr>
      </p:pic>
    </p:spTree>
    <p:extLst>
      <p:ext uri="{BB962C8B-B14F-4D97-AF65-F5344CB8AC3E}">
        <p14:creationId xmlns:p14="http://schemas.microsoft.com/office/powerpoint/2010/main" val="3205139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9143995" cy="5143492"/>
          </a:xfrm>
          <a:prstGeom prst="rect">
            <a:avLst/>
          </a:prstGeom>
        </p:spPr>
      </p:pic>
      <p:sp>
        <p:nvSpPr>
          <p:cNvPr id="16" name="TextBox 15"/>
          <p:cNvSpPr txBox="1"/>
          <p:nvPr/>
        </p:nvSpPr>
        <p:spPr>
          <a:xfrm>
            <a:off x="559443" y="1427127"/>
            <a:ext cx="4940605" cy="1477328"/>
          </a:xfrm>
          <a:prstGeom prst="rect">
            <a:avLst/>
          </a:prstGeom>
          <a:noFill/>
        </p:spPr>
        <p:txBody>
          <a:bodyPr wrap="square" lIns="0" tIns="0" rIns="0" bIns="0" rtlCol="0" anchor="t" anchorCtr="0">
            <a:spAutoFit/>
          </a:bodyPr>
          <a:lstStyle/>
          <a:p>
            <a:r>
              <a:rPr lang="en-GB" sz="4800" b="1" dirty="0" smtClean="0">
                <a:solidFill>
                  <a:schemeClr val="tx1">
                    <a:lumMod val="65000"/>
                    <a:lumOff val="35000"/>
                  </a:schemeClr>
                </a:solidFill>
                <a:latin typeface="Arial Black"/>
                <a:cs typeface="Arial Black"/>
              </a:rPr>
              <a:t>ORIGINAL &amp; </a:t>
            </a:r>
            <a:r>
              <a:rPr lang="en-GB" sz="4800" b="1" dirty="0">
                <a:solidFill>
                  <a:schemeClr val="tx1">
                    <a:lumMod val="65000"/>
                    <a:lumOff val="35000"/>
                  </a:schemeClr>
                </a:solidFill>
                <a:latin typeface="Arial Black"/>
                <a:cs typeface="Arial Black"/>
              </a:rPr>
              <a:t>EXCLUSIVE!</a:t>
            </a:r>
          </a:p>
        </p:txBody>
      </p:sp>
      <p:sp>
        <p:nvSpPr>
          <p:cNvPr id="17" name="Rettangolo 16"/>
          <p:cNvSpPr/>
          <p:nvPr/>
        </p:nvSpPr>
        <p:spPr>
          <a:xfrm>
            <a:off x="514350" y="0"/>
            <a:ext cx="8115300" cy="105091"/>
          </a:xfrm>
          <a:prstGeom prst="rect">
            <a:avLst/>
          </a:prstGeom>
          <a:gradFill flip="none" rotWithShape="1">
            <a:gsLst>
              <a:gs pos="18000">
                <a:schemeClr val="tx1">
                  <a:alpha val="20000"/>
                </a:schemeClr>
              </a:gs>
              <a:gs pos="58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cxnSp>
        <p:nvCxnSpPr>
          <p:cNvPr id="18" name="Connettore 1 17"/>
          <p:cNvCxnSpPr/>
          <p:nvPr/>
        </p:nvCxnSpPr>
        <p:spPr>
          <a:xfrm flipH="1" flipV="1">
            <a:off x="514350" y="701901"/>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9" name="Connettore 1 17"/>
          <p:cNvCxnSpPr/>
          <p:nvPr/>
        </p:nvCxnSpPr>
        <p:spPr>
          <a:xfrm flipH="1" flipV="1">
            <a:off x="514350" y="4655719"/>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20" name="Picture 19" descr="ESC_CHANNEL_LOGO_MONO_BLACK_CMYK.png"/>
          <p:cNvPicPr>
            <a:picLocks noChangeAspect="1"/>
          </p:cNvPicPr>
          <p:nvPr/>
        </p:nvPicPr>
        <p:blipFill rotWithShape="1">
          <a:blip r:embed="rId3">
            <a:alphaModFix amt="57000"/>
            <a:extLst>
              <a:ext uri="{28A0092B-C50C-407E-A947-70E740481C1C}">
                <a14:useLocalDpi xmlns:a14="http://schemas.microsoft.com/office/drawing/2010/main" val="0"/>
              </a:ext>
            </a:extLst>
          </a:blip>
          <a:srcRect/>
          <a:stretch/>
        </p:blipFill>
        <p:spPr>
          <a:xfrm>
            <a:off x="514350" y="4742214"/>
            <a:ext cx="565288" cy="322681"/>
          </a:xfrm>
          <a:prstGeom prst="rect">
            <a:avLst/>
          </a:prstGeom>
        </p:spPr>
      </p:pic>
    </p:spTree>
    <p:extLst>
      <p:ext uri="{BB962C8B-B14F-4D97-AF65-F5344CB8AC3E}">
        <p14:creationId xmlns:p14="http://schemas.microsoft.com/office/powerpoint/2010/main" val="3868222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 y="0"/>
            <a:ext cx="9141277" cy="5143492"/>
          </a:xfrm>
          <a:prstGeom prst="rect">
            <a:avLst/>
          </a:prstGeom>
        </p:spPr>
      </p:pic>
      <p:sp>
        <p:nvSpPr>
          <p:cNvPr id="15" name="TextBox 14"/>
          <p:cNvSpPr txBox="1"/>
          <p:nvPr/>
        </p:nvSpPr>
        <p:spPr>
          <a:xfrm>
            <a:off x="530738" y="183706"/>
            <a:ext cx="5905688" cy="430887"/>
          </a:xfrm>
          <a:prstGeom prst="rect">
            <a:avLst/>
          </a:prstGeom>
          <a:noFill/>
        </p:spPr>
        <p:txBody>
          <a:bodyPr wrap="square" lIns="0" tIns="0" rIns="0" bIns="0" rtlCol="0" anchor="t" anchorCtr="0">
            <a:spAutoFit/>
          </a:bodyPr>
          <a:lstStyle/>
          <a:p>
            <a:r>
              <a:rPr lang="en-GB" sz="2800" b="1" dirty="0" smtClean="0">
                <a:solidFill>
                  <a:schemeClr val="tx1">
                    <a:lumMod val="75000"/>
                    <a:lumOff val="25000"/>
                  </a:schemeClr>
                </a:solidFill>
                <a:latin typeface="Arial Black" panose="020B0A04020102020204" pitchFamily="34" charset="0"/>
                <a:cs typeface="Arial Black"/>
              </a:rPr>
              <a:t>ORIGINAL </a:t>
            </a:r>
            <a:r>
              <a:rPr lang="en-GB" sz="2800" b="1" dirty="0">
                <a:solidFill>
                  <a:schemeClr val="tx1">
                    <a:lumMod val="75000"/>
                    <a:lumOff val="25000"/>
                  </a:schemeClr>
                </a:solidFill>
                <a:latin typeface="Arial Black" panose="020B0A04020102020204" pitchFamily="34" charset="0"/>
                <a:cs typeface="Arial Black"/>
              </a:rPr>
              <a:t>AND EXCLUSIVE!</a:t>
            </a:r>
          </a:p>
        </p:txBody>
      </p:sp>
      <p:sp>
        <p:nvSpPr>
          <p:cNvPr id="16" name="TextBox 15"/>
          <p:cNvSpPr txBox="1"/>
          <p:nvPr/>
        </p:nvSpPr>
        <p:spPr>
          <a:xfrm>
            <a:off x="530252" y="861158"/>
            <a:ext cx="5562323" cy="3590727"/>
          </a:xfrm>
          <a:prstGeom prst="rect">
            <a:avLst/>
          </a:prstGeom>
          <a:noFill/>
        </p:spPr>
        <p:txBody>
          <a:bodyPr wrap="square" lIns="0" tIns="0" rIns="0" bIns="0" rtlCol="0" anchor="t" anchorCtr="0">
            <a:spAutoFit/>
          </a:bodyPr>
          <a:lstStyle/>
          <a:p>
            <a:pPr>
              <a:lnSpc>
                <a:spcPts val="1400"/>
              </a:lnSpc>
            </a:pPr>
            <a:r>
              <a:rPr lang="en-GB" b="1" dirty="0" smtClean="0">
                <a:solidFill>
                  <a:schemeClr val="tx1">
                    <a:lumMod val="75000"/>
                    <a:lumOff val="25000"/>
                  </a:schemeClr>
                </a:solidFill>
                <a:cs typeface="Calibri Light"/>
              </a:rPr>
              <a:t>ROLLER </a:t>
            </a:r>
            <a:r>
              <a:rPr lang="en-GB" b="1" dirty="0">
                <a:solidFill>
                  <a:schemeClr val="tx1">
                    <a:lumMod val="75000"/>
                    <a:lumOff val="25000"/>
                  </a:schemeClr>
                </a:solidFill>
                <a:cs typeface="Calibri Light"/>
              </a:rPr>
              <a:t>DERBY TILL I DIE</a:t>
            </a:r>
          </a:p>
          <a:p>
            <a:pPr>
              <a:lnSpc>
                <a:spcPts val="1400"/>
              </a:lnSpc>
            </a:pPr>
            <a:r>
              <a:rPr lang="en-GB" sz="1600" dirty="0">
                <a:solidFill>
                  <a:schemeClr val="tx1">
                    <a:lumMod val="75000"/>
                    <a:lumOff val="25000"/>
                  </a:schemeClr>
                </a:solidFill>
                <a:latin typeface="Calibri Light"/>
                <a:cs typeface="Calibri Light"/>
              </a:rPr>
              <a:t>Looking at the lives of the participants in the London Roller Girls roller derby league. As well as punishing jams on the track, we go into the lives of these wild, punk characters as they live, work and love in </a:t>
            </a:r>
            <a:r>
              <a:rPr lang="en-GB" sz="1600" dirty="0" smtClean="0">
                <a:solidFill>
                  <a:schemeClr val="tx1">
                    <a:lumMod val="75000"/>
                    <a:lumOff val="25000"/>
                  </a:schemeClr>
                </a:solidFill>
                <a:latin typeface="Calibri Light"/>
                <a:cs typeface="Calibri Light"/>
              </a:rPr>
              <a:t>London.</a:t>
            </a:r>
            <a:endParaRPr lang="en-GB" sz="1600" dirty="0">
              <a:solidFill>
                <a:schemeClr val="tx1">
                  <a:lumMod val="75000"/>
                  <a:lumOff val="25000"/>
                </a:schemeClr>
              </a:solidFill>
              <a:latin typeface="Calibri Light"/>
              <a:cs typeface="Calibri Light"/>
            </a:endParaRPr>
          </a:p>
          <a:p>
            <a:pPr>
              <a:lnSpc>
                <a:spcPts val="1400"/>
              </a:lnSpc>
            </a:pPr>
            <a:endParaRPr lang="en-GB" sz="800" b="1" dirty="0" smtClean="0">
              <a:solidFill>
                <a:schemeClr val="tx1">
                  <a:lumMod val="75000"/>
                  <a:lumOff val="25000"/>
                </a:schemeClr>
              </a:solidFill>
              <a:latin typeface="Calibri Light"/>
              <a:cs typeface="Calibri Light"/>
            </a:endParaRPr>
          </a:p>
          <a:p>
            <a:pPr>
              <a:lnSpc>
                <a:spcPts val="1400"/>
              </a:lnSpc>
            </a:pPr>
            <a:endParaRPr lang="en-GB" sz="800" b="1" dirty="0" smtClean="0">
              <a:solidFill>
                <a:schemeClr val="tx1">
                  <a:lumMod val="75000"/>
                  <a:lumOff val="25000"/>
                </a:schemeClr>
              </a:solidFill>
              <a:latin typeface="Calibri Light"/>
              <a:cs typeface="Calibri Light"/>
            </a:endParaRPr>
          </a:p>
          <a:p>
            <a:pPr>
              <a:lnSpc>
                <a:spcPts val="1400"/>
              </a:lnSpc>
            </a:pPr>
            <a:endParaRPr lang="en-GB" sz="800" b="1" dirty="0">
              <a:solidFill>
                <a:schemeClr val="tx1">
                  <a:lumMod val="75000"/>
                  <a:lumOff val="25000"/>
                </a:schemeClr>
              </a:solidFill>
              <a:latin typeface="Calibri Light"/>
              <a:cs typeface="Calibri Light"/>
            </a:endParaRPr>
          </a:p>
          <a:p>
            <a:pPr>
              <a:lnSpc>
                <a:spcPts val="1400"/>
              </a:lnSpc>
            </a:pPr>
            <a:r>
              <a:rPr lang="en-GB" b="1" dirty="0" smtClean="0">
                <a:solidFill>
                  <a:schemeClr val="tx1">
                    <a:lumMod val="75000"/>
                    <a:lumOff val="25000"/>
                  </a:schemeClr>
                </a:solidFill>
                <a:cs typeface="Calibri Light"/>
              </a:rPr>
              <a:t>BLOOD </a:t>
            </a:r>
            <a:r>
              <a:rPr lang="en-GB" b="1" dirty="0">
                <a:solidFill>
                  <a:schemeClr val="tx1">
                    <a:lumMod val="75000"/>
                    <a:lumOff val="25000"/>
                  </a:schemeClr>
                </a:solidFill>
                <a:cs typeface="Calibri Light"/>
              </a:rPr>
              <a:t>SWEAT &amp; GEARS</a:t>
            </a:r>
          </a:p>
          <a:p>
            <a:pPr>
              <a:lnSpc>
                <a:spcPts val="1400"/>
              </a:lnSpc>
            </a:pPr>
            <a:r>
              <a:rPr lang="en-GB" sz="1600" dirty="0">
                <a:solidFill>
                  <a:schemeClr val="tx1">
                    <a:lumMod val="75000"/>
                    <a:lumOff val="25000"/>
                  </a:schemeClr>
                </a:solidFill>
                <a:latin typeface="Calibri Light"/>
                <a:cs typeface="Calibri Light"/>
              </a:rPr>
              <a:t>With more travel, adventure and behind-the-scenes race action, we’ll travel with our hosts along Route 66, meet the riders who face the wall of death and follow the highs and lows of pro MX teams</a:t>
            </a:r>
            <a:r>
              <a:rPr lang="en-GB" sz="1600" dirty="0" smtClean="0">
                <a:solidFill>
                  <a:schemeClr val="tx1">
                    <a:lumMod val="75000"/>
                    <a:lumOff val="25000"/>
                  </a:schemeClr>
                </a:solidFill>
                <a:latin typeface="Calibri Light"/>
                <a:cs typeface="Calibri Light"/>
              </a:rPr>
              <a:t>.</a:t>
            </a:r>
          </a:p>
          <a:p>
            <a:pPr>
              <a:lnSpc>
                <a:spcPts val="1400"/>
              </a:lnSpc>
            </a:pPr>
            <a:endParaRPr lang="en-GB" sz="800" dirty="0" smtClean="0">
              <a:solidFill>
                <a:schemeClr val="tx1">
                  <a:lumMod val="75000"/>
                  <a:lumOff val="25000"/>
                </a:schemeClr>
              </a:solidFill>
              <a:latin typeface="Calibri Light"/>
              <a:cs typeface="Calibri Light"/>
            </a:endParaRPr>
          </a:p>
          <a:p>
            <a:pPr>
              <a:lnSpc>
                <a:spcPts val="1400"/>
              </a:lnSpc>
            </a:pPr>
            <a:endParaRPr lang="en-GB" sz="800" dirty="0" smtClean="0">
              <a:solidFill>
                <a:schemeClr val="tx1">
                  <a:lumMod val="75000"/>
                  <a:lumOff val="25000"/>
                </a:schemeClr>
              </a:solidFill>
              <a:latin typeface="Calibri Light"/>
              <a:cs typeface="Calibri Light"/>
            </a:endParaRPr>
          </a:p>
          <a:p>
            <a:pPr>
              <a:lnSpc>
                <a:spcPts val="1400"/>
              </a:lnSpc>
            </a:pPr>
            <a:endParaRPr lang="en-GB" sz="800" dirty="0">
              <a:solidFill>
                <a:schemeClr val="tx1">
                  <a:lumMod val="75000"/>
                  <a:lumOff val="25000"/>
                </a:schemeClr>
              </a:solidFill>
              <a:latin typeface="Calibri Light"/>
              <a:cs typeface="Calibri Light"/>
            </a:endParaRPr>
          </a:p>
          <a:p>
            <a:pPr>
              <a:lnSpc>
                <a:spcPts val="1400"/>
              </a:lnSpc>
            </a:pPr>
            <a:r>
              <a:rPr lang="en-GB" b="1" dirty="0">
                <a:solidFill>
                  <a:schemeClr val="tx1">
                    <a:lumMod val="75000"/>
                    <a:lumOff val="25000"/>
                  </a:schemeClr>
                </a:solidFill>
                <a:cs typeface="Calibri Light"/>
              </a:rPr>
              <a:t>DUDESONS  DO GUMBALL</a:t>
            </a:r>
            <a:r>
              <a:rPr lang="en-GB" sz="1400" b="1" dirty="0">
                <a:solidFill>
                  <a:schemeClr val="tx1">
                    <a:lumMod val="75000"/>
                    <a:lumOff val="25000"/>
                  </a:schemeClr>
                </a:solidFill>
                <a:latin typeface="Calibri Light"/>
                <a:cs typeface="Calibri Light"/>
              </a:rPr>
              <a:t>	</a:t>
            </a:r>
          </a:p>
          <a:p>
            <a:pPr>
              <a:lnSpc>
                <a:spcPts val="1400"/>
              </a:lnSpc>
            </a:pPr>
            <a:r>
              <a:rPr lang="en-GB" sz="1600" dirty="0">
                <a:solidFill>
                  <a:schemeClr val="tx1">
                    <a:lumMod val="75000"/>
                    <a:lumOff val="25000"/>
                  </a:schemeClr>
                </a:solidFill>
                <a:latin typeface="Calibri Light"/>
                <a:cs typeface="Calibri Light"/>
              </a:rPr>
              <a:t>The four Finnish friends take on the infamous Gumball 3000 Rally as it wends its way through Europe from Scandinavia to Monaco. Pranks, parties and a whole lot of driving in a purple elephant make it ride to remember </a:t>
            </a:r>
          </a:p>
        </p:txBody>
      </p:sp>
      <p:sp>
        <p:nvSpPr>
          <p:cNvPr id="17" name="Rettangolo 16"/>
          <p:cNvSpPr/>
          <p:nvPr/>
        </p:nvSpPr>
        <p:spPr>
          <a:xfrm>
            <a:off x="514350" y="0"/>
            <a:ext cx="8115300" cy="105091"/>
          </a:xfrm>
          <a:prstGeom prst="rect">
            <a:avLst/>
          </a:prstGeom>
          <a:gradFill flip="none" rotWithShape="1">
            <a:gsLst>
              <a:gs pos="18000">
                <a:schemeClr val="tx1">
                  <a:alpha val="20000"/>
                </a:schemeClr>
              </a:gs>
              <a:gs pos="58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cxnSp>
        <p:nvCxnSpPr>
          <p:cNvPr id="18" name="Connettore 1 17"/>
          <p:cNvCxnSpPr/>
          <p:nvPr/>
        </p:nvCxnSpPr>
        <p:spPr>
          <a:xfrm flipH="1" flipV="1">
            <a:off x="514350" y="701901"/>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9" name="Connettore 1 17"/>
          <p:cNvCxnSpPr/>
          <p:nvPr/>
        </p:nvCxnSpPr>
        <p:spPr>
          <a:xfrm flipH="1" flipV="1">
            <a:off x="514350" y="4655719"/>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20" name="Picture 19" descr="ESC_CHANNEL_LOGO_MONO_BLACK_CMYK.png"/>
          <p:cNvPicPr>
            <a:picLocks noChangeAspect="1"/>
          </p:cNvPicPr>
          <p:nvPr/>
        </p:nvPicPr>
        <p:blipFill rotWithShape="1">
          <a:blip r:embed="rId3">
            <a:alphaModFix amt="57000"/>
            <a:extLst>
              <a:ext uri="{28A0092B-C50C-407E-A947-70E740481C1C}">
                <a14:useLocalDpi xmlns:a14="http://schemas.microsoft.com/office/drawing/2010/main" val="0"/>
              </a:ext>
            </a:extLst>
          </a:blip>
          <a:srcRect/>
          <a:stretch/>
        </p:blipFill>
        <p:spPr>
          <a:xfrm>
            <a:off x="514350" y="4742214"/>
            <a:ext cx="565288" cy="322681"/>
          </a:xfrm>
          <a:prstGeom prst="rect">
            <a:avLst/>
          </a:prstGeom>
        </p:spPr>
      </p:pic>
      <p:pic>
        <p:nvPicPr>
          <p:cNvPr id="1027" name="Picture 3" descr="Z:\Programming &amp; On Air\Programme Resources\Extreme PIL\Roller Derby Till I Die\Images\Roller Derby Production stills\Roller Derby Production stills\Title Screen Grab.tiff">
            <a:hlinkClick r:id="rId4"/>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657654" y="614593"/>
            <a:ext cx="1726059" cy="1287575"/>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1028" name="Picture 4" descr="Z:\Programming &amp; On Air\Programme Resources\Extreme PIL\Blood Sweat and Gears\2014\Season 6\bsg promo pics\BSG (1).jpg">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657653" y="1932269"/>
            <a:ext cx="1726059" cy="1388138"/>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12" name="Picture 4" descr="Z:\Programming &amp; On Air\Programme Resources\Extreme PIL\Dudesons Do Gumball\Gumball2013_dumbo_premierpark.jpg">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657653" y="3364562"/>
            <a:ext cx="1726059" cy="1391299"/>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11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 y="0"/>
            <a:ext cx="9141284" cy="5143495"/>
          </a:xfrm>
          <a:prstGeom prst="rect">
            <a:avLst/>
          </a:prstGeom>
        </p:spPr>
      </p:pic>
      <p:cxnSp>
        <p:nvCxnSpPr>
          <p:cNvPr id="10" name="Connettore 1 17"/>
          <p:cNvCxnSpPr/>
          <p:nvPr/>
        </p:nvCxnSpPr>
        <p:spPr>
          <a:xfrm flipH="1" flipV="1">
            <a:off x="514350" y="4655719"/>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1" name="Picture 10" descr="ESC_CHANNEL_LOGO_MONO_BLACK_CMYK.png"/>
          <p:cNvPicPr>
            <a:picLocks noChangeAspect="1"/>
          </p:cNvPicPr>
          <p:nvPr/>
        </p:nvPicPr>
        <p:blipFill rotWithShape="1">
          <a:blip r:embed="rId3">
            <a:alphaModFix amt="57000"/>
            <a:extLst>
              <a:ext uri="{28A0092B-C50C-407E-A947-70E740481C1C}">
                <a14:useLocalDpi xmlns:a14="http://schemas.microsoft.com/office/drawing/2010/main" val="0"/>
              </a:ext>
            </a:extLst>
          </a:blip>
          <a:srcRect/>
          <a:stretch/>
        </p:blipFill>
        <p:spPr>
          <a:xfrm>
            <a:off x="514350" y="4742214"/>
            <a:ext cx="565288" cy="322681"/>
          </a:xfrm>
          <a:prstGeom prst="rect">
            <a:avLst/>
          </a:prstGeom>
        </p:spPr>
      </p:pic>
    </p:spTree>
    <p:extLst>
      <p:ext uri="{BB962C8B-B14F-4D97-AF65-F5344CB8AC3E}">
        <p14:creationId xmlns:p14="http://schemas.microsoft.com/office/powerpoint/2010/main" val="3012734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9141280" cy="5143494"/>
          </a:xfrm>
          <a:prstGeom prst="rect">
            <a:avLst/>
          </a:prstGeom>
        </p:spPr>
      </p:pic>
      <p:sp>
        <p:nvSpPr>
          <p:cNvPr id="21" name="TextBox 20"/>
          <p:cNvSpPr txBox="1"/>
          <p:nvPr/>
        </p:nvSpPr>
        <p:spPr>
          <a:xfrm>
            <a:off x="530738" y="209106"/>
            <a:ext cx="4515719" cy="430887"/>
          </a:xfrm>
          <a:prstGeom prst="rect">
            <a:avLst/>
          </a:prstGeom>
          <a:noFill/>
        </p:spPr>
        <p:txBody>
          <a:bodyPr wrap="square" lIns="0" tIns="0" rIns="0" bIns="0" rtlCol="0" anchor="t" anchorCtr="0">
            <a:spAutoFit/>
          </a:bodyPr>
          <a:lstStyle/>
          <a:p>
            <a:r>
              <a:rPr lang="en-GB" sz="2800" b="1" dirty="0">
                <a:latin typeface="Arial Black"/>
                <a:cs typeface="Arial Black"/>
              </a:rPr>
              <a:t>THE FACTS</a:t>
            </a:r>
          </a:p>
        </p:txBody>
      </p:sp>
      <p:sp>
        <p:nvSpPr>
          <p:cNvPr id="22" name="TextBox 21"/>
          <p:cNvSpPr txBox="1"/>
          <p:nvPr/>
        </p:nvSpPr>
        <p:spPr>
          <a:xfrm>
            <a:off x="505106" y="843312"/>
            <a:ext cx="4074211" cy="3654847"/>
          </a:xfrm>
          <a:prstGeom prst="rect">
            <a:avLst/>
          </a:prstGeom>
          <a:noFill/>
        </p:spPr>
        <p:txBody>
          <a:bodyPr wrap="square" lIns="0" tIns="0" rIns="0" bIns="0" rtlCol="0" anchor="t" anchorCtr="0">
            <a:spAutoFit/>
          </a:bodyPr>
          <a:lstStyle/>
          <a:p>
            <a:pPr marL="285750" indent="-285750">
              <a:lnSpc>
                <a:spcPts val="1500"/>
              </a:lnSpc>
              <a:buFont typeface="Arial" panose="020B0604020202020204" pitchFamily="34" charset="0"/>
              <a:buChar char="•"/>
            </a:pPr>
            <a:r>
              <a:rPr lang="en-GB" sz="1600" b="1" dirty="0">
                <a:latin typeface="Calibri Light"/>
                <a:cs typeface="Calibri Light"/>
              </a:rPr>
              <a:t>Launched 1999 - now 16 years old</a:t>
            </a:r>
          </a:p>
          <a:p>
            <a:pPr marL="171450" indent="-171450">
              <a:lnSpc>
                <a:spcPts val="1500"/>
              </a:lnSpc>
              <a:buFont typeface="Arial" panose="020B0604020202020204" pitchFamily="34" charset="0"/>
              <a:buChar char="•"/>
            </a:pPr>
            <a:endParaRPr lang="en-GB" sz="800" b="1" dirty="0">
              <a:latin typeface="Calibri Light"/>
              <a:cs typeface="Calibri Light"/>
            </a:endParaRPr>
          </a:p>
          <a:p>
            <a:pPr marL="285750" indent="-285750">
              <a:lnSpc>
                <a:spcPts val="1500"/>
              </a:lnSpc>
              <a:buFont typeface="Arial" panose="020B0604020202020204" pitchFamily="34" charset="0"/>
              <a:buChar char="•"/>
            </a:pPr>
            <a:r>
              <a:rPr lang="en-GB" sz="1600" b="1" dirty="0">
                <a:latin typeface="Calibri Light"/>
                <a:cs typeface="Calibri Light"/>
              </a:rPr>
              <a:t>30 million loyal subscribers and growing</a:t>
            </a:r>
          </a:p>
          <a:p>
            <a:pPr marL="171450" indent="-171450">
              <a:lnSpc>
                <a:spcPts val="1500"/>
              </a:lnSpc>
              <a:buFont typeface="Arial" panose="020B0604020202020204" pitchFamily="34" charset="0"/>
              <a:buChar char="•"/>
            </a:pPr>
            <a:endParaRPr lang="en-GB" sz="800" b="1" dirty="0">
              <a:latin typeface="Calibri Light"/>
              <a:cs typeface="Calibri Light"/>
            </a:endParaRPr>
          </a:p>
          <a:p>
            <a:pPr marL="285750" indent="-285750">
              <a:lnSpc>
                <a:spcPts val="1500"/>
              </a:lnSpc>
              <a:buFont typeface="Arial" panose="020B0604020202020204" pitchFamily="34" charset="0"/>
              <a:buChar char="•"/>
            </a:pPr>
            <a:r>
              <a:rPr lang="en-GB" sz="1600" b="1" dirty="0">
                <a:latin typeface="Calibri Light"/>
                <a:cs typeface="Calibri Light"/>
              </a:rPr>
              <a:t>In </a:t>
            </a:r>
            <a:r>
              <a:rPr lang="en-GB" sz="1600" b="1" dirty="0" smtClean="0">
                <a:latin typeface="Calibri Light"/>
                <a:cs typeface="Calibri Light"/>
              </a:rPr>
              <a:t>11 languages , across </a:t>
            </a:r>
            <a:r>
              <a:rPr lang="en-GB" sz="1600" b="1" dirty="0">
                <a:latin typeface="Calibri Light"/>
                <a:cs typeface="Calibri Light"/>
              </a:rPr>
              <a:t>50 </a:t>
            </a:r>
            <a:r>
              <a:rPr lang="en-GB" sz="1600" b="1" dirty="0" smtClean="0">
                <a:latin typeface="Calibri Light"/>
                <a:cs typeface="Calibri Light"/>
              </a:rPr>
              <a:t>territories </a:t>
            </a:r>
            <a:r>
              <a:rPr lang="en-GB" sz="1600" b="1" dirty="0">
                <a:latin typeface="Calibri Light"/>
                <a:cs typeface="Calibri Light"/>
              </a:rPr>
              <a:t>and </a:t>
            </a:r>
            <a:r>
              <a:rPr lang="en-GB" sz="1600" b="1" dirty="0" smtClean="0">
                <a:latin typeface="Calibri Light"/>
                <a:cs typeface="Calibri Light"/>
              </a:rPr>
              <a:t>4 </a:t>
            </a:r>
            <a:r>
              <a:rPr lang="en-GB" sz="1600" b="1" dirty="0">
                <a:latin typeface="Calibri Light"/>
                <a:cs typeface="Calibri Light"/>
              </a:rPr>
              <a:t>feeds</a:t>
            </a:r>
          </a:p>
          <a:p>
            <a:pPr marL="171450" indent="-171450">
              <a:lnSpc>
                <a:spcPts val="1500"/>
              </a:lnSpc>
              <a:buFont typeface="Arial" panose="020B0604020202020204" pitchFamily="34" charset="0"/>
              <a:buChar char="•"/>
            </a:pPr>
            <a:endParaRPr lang="en-GB" sz="800" b="1" dirty="0">
              <a:latin typeface="Calibri Light"/>
              <a:cs typeface="Calibri Light"/>
            </a:endParaRPr>
          </a:p>
          <a:p>
            <a:pPr marL="285750" indent="-285750">
              <a:lnSpc>
                <a:spcPts val="1500"/>
              </a:lnSpc>
              <a:buFont typeface="Arial" panose="020B0604020202020204" pitchFamily="34" charset="0"/>
              <a:buChar char="•"/>
            </a:pPr>
            <a:r>
              <a:rPr lang="en-GB" sz="1600" b="1" dirty="0">
                <a:latin typeface="Calibri Light"/>
                <a:cs typeface="Calibri Light"/>
              </a:rPr>
              <a:t>Targeting  </a:t>
            </a:r>
            <a:r>
              <a:rPr lang="en-GB" sz="1600" b="1" dirty="0" smtClean="0">
                <a:latin typeface="Calibri Light"/>
                <a:cs typeface="Calibri Light"/>
              </a:rPr>
              <a:t>ages </a:t>
            </a:r>
            <a:r>
              <a:rPr lang="en-GB" sz="1600" b="1" dirty="0">
                <a:latin typeface="Calibri Light"/>
                <a:cs typeface="Calibri Light"/>
              </a:rPr>
              <a:t>15-24 years and 25-45 years with a male skew</a:t>
            </a:r>
          </a:p>
          <a:p>
            <a:pPr marL="171450" indent="-171450">
              <a:lnSpc>
                <a:spcPts val="1500"/>
              </a:lnSpc>
              <a:buFont typeface="Arial" panose="020B0604020202020204" pitchFamily="34" charset="0"/>
              <a:buChar char="•"/>
            </a:pPr>
            <a:endParaRPr lang="en-GB" sz="800" b="1" dirty="0">
              <a:latin typeface="Calibri Light"/>
              <a:cs typeface="Calibri Light"/>
            </a:endParaRPr>
          </a:p>
          <a:p>
            <a:pPr marL="285750" indent="-285750">
              <a:lnSpc>
                <a:spcPts val="1500"/>
              </a:lnSpc>
              <a:buFont typeface="Arial" panose="020B0604020202020204" pitchFamily="34" charset="0"/>
              <a:buChar char="•"/>
            </a:pPr>
            <a:r>
              <a:rPr lang="en-GB" sz="1600" b="1" dirty="0">
                <a:latin typeface="Calibri Light"/>
                <a:cs typeface="Calibri Light"/>
              </a:rPr>
              <a:t>With full VOD support, TV Everywhere and other ancillary </a:t>
            </a:r>
            <a:r>
              <a:rPr lang="en-GB" sz="1600" b="1" dirty="0" smtClean="0">
                <a:latin typeface="Calibri Light"/>
                <a:cs typeface="Calibri Light"/>
              </a:rPr>
              <a:t>services</a:t>
            </a:r>
          </a:p>
          <a:p>
            <a:pPr marL="285750" indent="-285750">
              <a:lnSpc>
                <a:spcPts val="1500"/>
              </a:lnSpc>
              <a:buFont typeface="Arial" panose="020B0604020202020204" pitchFamily="34" charset="0"/>
              <a:buChar char="•"/>
            </a:pPr>
            <a:endParaRPr lang="en-GB" sz="800" b="1" dirty="0">
              <a:latin typeface="Calibri Light"/>
              <a:cs typeface="Calibri Light"/>
            </a:endParaRPr>
          </a:p>
          <a:p>
            <a:pPr marL="285750" indent="-285750">
              <a:lnSpc>
                <a:spcPts val="1500"/>
              </a:lnSpc>
              <a:buFont typeface="Arial" panose="020B0604020202020204" pitchFamily="34" charset="0"/>
              <a:buChar char="•"/>
            </a:pPr>
            <a:r>
              <a:rPr lang="en-GB" sz="1600" b="1" dirty="0" smtClean="0">
                <a:latin typeface="Calibri Light"/>
                <a:cs typeface="Calibri Light"/>
              </a:rPr>
              <a:t>Showcasing </a:t>
            </a:r>
            <a:r>
              <a:rPr lang="en-GB" sz="1600" b="1" dirty="0">
                <a:latin typeface="Calibri Light"/>
                <a:cs typeface="Calibri Light"/>
              </a:rPr>
              <a:t>non-stop action from surfing to mountain biking, skateboarding , snowboarding and BMX</a:t>
            </a:r>
          </a:p>
          <a:p>
            <a:pPr marL="171450" indent="-171450">
              <a:lnSpc>
                <a:spcPts val="1500"/>
              </a:lnSpc>
              <a:buFont typeface="Arial" panose="020B0604020202020204" pitchFamily="34" charset="0"/>
              <a:buChar char="•"/>
            </a:pPr>
            <a:endParaRPr lang="en-GB" sz="800" b="1" dirty="0">
              <a:latin typeface="Calibri Light"/>
              <a:cs typeface="Calibri Light"/>
            </a:endParaRPr>
          </a:p>
          <a:p>
            <a:pPr marL="285750" indent="-285750">
              <a:lnSpc>
                <a:spcPts val="1500"/>
              </a:lnSpc>
              <a:buFont typeface="Arial" panose="020B0604020202020204" pitchFamily="34" charset="0"/>
              <a:buChar char="•"/>
            </a:pPr>
            <a:r>
              <a:rPr lang="en-GB" sz="1600" b="1" dirty="0">
                <a:latin typeface="Calibri Light"/>
                <a:cs typeface="Calibri Light"/>
              </a:rPr>
              <a:t>And also features non-traditional sports and factual entertainment</a:t>
            </a:r>
          </a:p>
        </p:txBody>
      </p:sp>
      <p:sp>
        <p:nvSpPr>
          <p:cNvPr id="23" name="Rettangolo 16"/>
          <p:cNvSpPr/>
          <p:nvPr/>
        </p:nvSpPr>
        <p:spPr>
          <a:xfrm>
            <a:off x="514350" y="0"/>
            <a:ext cx="8115300" cy="105091"/>
          </a:xfrm>
          <a:prstGeom prst="rect">
            <a:avLst/>
          </a:prstGeom>
          <a:gradFill flip="none" rotWithShape="1">
            <a:gsLst>
              <a:gs pos="18000">
                <a:schemeClr val="bg1">
                  <a:alpha val="70000"/>
                </a:schemeClr>
              </a:gs>
              <a:gs pos="58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cxnSp>
        <p:nvCxnSpPr>
          <p:cNvPr id="12" name="Connettore 1 17"/>
          <p:cNvCxnSpPr/>
          <p:nvPr/>
        </p:nvCxnSpPr>
        <p:spPr>
          <a:xfrm flipH="1" flipV="1">
            <a:off x="514350" y="701901"/>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3" name="Connettore 1 17"/>
          <p:cNvCxnSpPr/>
          <p:nvPr/>
        </p:nvCxnSpPr>
        <p:spPr>
          <a:xfrm flipH="1" flipV="1">
            <a:off x="514350" y="4655719"/>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4" name="Picture 13" descr="ESC_CHANNEL_LOGO_MONO_BLACK_CMYK.png"/>
          <p:cNvPicPr>
            <a:picLocks noChangeAspect="1"/>
          </p:cNvPicPr>
          <p:nvPr/>
        </p:nvPicPr>
        <p:blipFill rotWithShape="1">
          <a:blip r:embed="rId3">
            <a:alphaModFix amt="57000"/>
            <a:extLst>
              <a:ext uri="{28A0092B-C50C-407E-A947-70E740481C1C}">
                <a14:useLocalDpi xmlns:a14="http://schemas.microsoft.com/office/drawing/2010/main" val="0"/>
              </a:ext>
            </a:extLst>
          </a:blip>
          <a:srcRect/>
          <a:stretch/>
        </p:blipFill>
        <p:spPr>
          <a:xfrm>
            <a:off x="514350" y="4742214"/>
            <a:ext cx="565288" cy="322681"/>
          </a:xfrm>
          <a:prstGeom prst="rect">
            <a:avLst/>
          </a:prstGeom>
        </p:spPr>
      </p:pic>
    </p:spTree>
    <p:extLst>
      <p:ext uri="{BB962C8B-B14F-4D97-AF65-F5344CB8AC3E}">
        <p14:creationId xmlns:p14="http://schemas.microsoft.com/office/powerpoint/2010/main" val="2795457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5" y="-1814"/>
            <a:ext cx="9141275" cy="5143491"/>
          </a:xfrm>
          <a:prstGeom prst="rect">
            <a:avLst/>
          </a:prstGeom>
        </p:spPr>
      </p:pic>
      <p:sp>
        <p:nvSpPr>
          <p:cNvPr id="9" name="TextBox 8"/>
          <p:cNvSpPr txBox="1"/>
          <p:nvPr/>
        </p:nvSpPr>
        <p:spPr>
          <a:xfrm>
            <a:off x="545795" y="351399"/>
            <a:ext cx="7137540" cy="430887"/>
          </a:xfrm>
          <a:prstGeom prst="rect">
            <a:avLst/>
          </a:prstGeom>
          <a:noFill/>
        </p:spPr>
        <p:txBody>
          <a:bodyPr wrap="square" lIns="0" tIns="0" rIns="0" bIns="0" rtlCol="0" anchor="t" anchorCtr="0">
            <a:spAutoFit/>
          </a:bodyPr>
          <a:lstStyle/>
          <a:p>
            <a:r>
              <a:rPr lang="en-GB" sz="2800" b="1" dirty="0" smtClean="0">
                <a:latin typeface="Arial Black"/>
                <a:cs typeface="Arial Black"/>
              </a:rPr>
              <a:t>PROGRAMMING </a:t>
            </a:r>
            <a:r>
              <a:rPr lang="en-GB" sz="2800" b="1" dirty="0">
                <a:latin typeface="Arial Black"/>
                <a:cs typeface="Arial Black"/>
              </a:rPr>
              <a:t>BREAKDOWN</a:t>
            </a:r>
          </a:p>
        </p:txBody>
      </p:sp>
      <p:sp>
        <p:nvSpPr>
          <p:cNvPr id="11" name="TextBox 10"/>
          <p:cNvSpPr txBox="1"/>
          <p:nvPr/>
        </p:nvSpPr>
        <p:spPr>
          <a:xfrm>
            <a:off x="545795" y="1162555"/>
            <a:ext cx="5043018" cy="2693045"/>
          </a:xfrm>
          <a:prstGeom prst="rect">
            <a:avLst/>
          </a:prstGeom>
          <a:noFill/>
        </p:spPr>
        <p:txBody>
          <a:bodyPr wrap="square" lIns="0" tIns="0" rIns="0" bIns="0" rtlCol="0" anchor="t" anchorCtr="0">
            <a:spAutoFit/>
          </a:bodyPr>
          <a:lstStyle/>
          <a:p>
            <a:pPr>
              <a:lnSpc>
                <a:spcPts val="1400"/>
              </a:lnSpc>
            </a:pPr>
            <a:r>
              <a:rPr lang="en-GB" b="1" dirty="0" smtClean="0">
                <a:latin typeface="+mj-lt"/>
                <a:cs typeface="Calibri Light"/>
              </a:rPr>
              <a:t>1</a:t>
            </a:r>
            <a:r>
              <a:rPr lang="en-GB" b="1" dirty="0">
                <a:latin typeface="+mj-lt"/>
                <a:cs typeface="Calibri Light"/>
              </a:rPr>
              <a:t>. ACTION SPORTS </a:t>
            </a:r>
          </a:p>
          <a:p>
            <a:pPr>
              <a:lnSpc>
                <a:spcPts val="1400"/>
              </a:lnSpc>
            </a:pPr>
            <a:r>
              <a:rPr lang="en-GB" sz="1400" dirty="0">
                <a:latin typeface="Calibri Light"/>
                <a:cs typeface="Calibri Light"/>
              </a:rPr>
              <a:t>Featuring the very best core sports events </a:t>
            </a:r>
            <a:r>
              <a:rPr lang="en-GB" sz="1400" dirty="0" smtClean="0">
                <a:latin typeface="Calibri Light"/>
                <a:cs typeface="Calibri Light"/>
              </a:rPr>
              <a:t>and competitions.</a:t>
            </a:r>
            <a:endParaRPr lang="en-GB" sz="1400" dirty="0">
              <a:latin typeface="Calibri Light"/>
              <a:cs typeface="Calibri Light"/>
            </a:endParaRPr>
          </a:p>
          <a:p>
            <a:pPr>
              <a:lnSpc>
                <a:spcPts val="1400"/>
              </a:lnSpc>
            </a:pPr>
            <a:endParaRPr lang="en-GB" sz="800" dirty="0" smtClean="0">
              <a:latin typeface="Calibri Light"/>
              <a:cs typeface="Calibri Light"/>
            </a:endParaRPr>
          </a:p>
          <a:p>
            <a:pPr>
              <a:lnSpc>
                <a:spcPts val="1400"/>
              </a:lnSpc>
            </a:pPr>
            <a:endParaRPr lang="en-GB" sz="800" dirty="0" smtClean="0">
              <a:latin typeface="Calibri Light"/>
              <a:cs typeface="Calibri Light"/>
            </a:endParaRPr>
          </a:p>
          <a:p>
            <a:pPr>
              <a:lnSpc>
                <a:spcPts val="1400"/>
              </a:lnSpc>
            </a:pPr>
            <a:endParaRPr lang="en-GB" b="1" dirty="0">
              <a:latin typeface="+mj-lt"/>
              <a:cs typeface="Calibri Light"/>
            </a:endParaRPr>
          </a:p>
          <a:p>
            <a:pPr>
              <a:lnSpc>
                <a:spcPts val="1400"/>
              </a:lnSpc>
            </a:pPr>
            <a:r>
              <a:rPr lang="en-GB" b="1" dirty="0">
                <a:latin typeface="+mj-lt"/>
                <a:cs typeface="Calibri Light"/>
              </a:rPr>
              <a:t>2. NON-TRADITIONAL SPORTS </a:t>
            </a:r>
          </a:p>
          <a:p>
            <a:pPr>
              <a:lnSpc>
                <a:spcPts val="1400"/>
              </a:lnSpc>
            </a:pPr>
            <a:r>
              <a:rPr lang="en-GB" sz="1400" dirty="0" smtClean="0">
                <a:latin typeface="Calibri Light"/>
                <a:cs typeface="Calibri Light"/>
              </a:rPr>
              <a:t>Expanded </a:t>
            </a:r>
            <a:r>
              <a:rPr lang="en-GB" sz="1400" dirty="0">
                <a:latin typeface="Calibri Light"/>
                <a:cs typeface="Calibri Light"/>
              </a:rPr>
              <a:t>coverage of adrenaline-fuelled, action-packed sports beyond the </a:t>
            </a:r>
            <a:r>
              <a:rPr lang="en-GB" sz="1400" dirty="0" smtClean="0">
                <a:latin typeface="Calibri Light"/>
                <a:cs typeface="Calibri Light"/>
              </a:rPr>
              <a:t>norm.</a:t>
            </a:r>
            <a:endParaRPr lang="en-GB" sz="1400" dirty="0">
              <a:latin typeface="Calibri Light"/>
              <a:cs typeface="Calibri Light"/>
            </a:endParaRPr>
          </a:p>
          <a:p>
            <a:pPr>
              <a:lnSpc>
                <a:spcPts val="1400"/>
              </a:lnSpc>
            </a:pPr>
            <a:endParaRPr lang="en-GB" sz="800" dirty="0" smtClean="0">
              <a:latin typeface="Calibri Light"/>
              <a:cs typeface="Calibri Light"/>
            </a:endParaRPr>
          </a:p>
          <a:p>
            <a:pPr>
              <a:lnSpc>
                <a:spcPts val="1400"/>
              </a:lnSpc>
            </a:pPr>
            <a:endParaRPr lang="en-GB" sz="800" dirty="0" smtClean="0">
              <a:latin typeface="Calibri Light"/>
              <a:cs typeface="Calibri Light"/>
            </a:endParaRPr>
          </a:p>
          <a:p>
            <a:pPr>
              <a:lnSpc>
                <a:spcPts val="1400"/>
              </a:lnSpc>
            </a:pPr>
            <a:endParaRPr lang="en-GB" sz="800" dirty="0">
              <a:latin typeface="Calibri Light"/>
              <a:cs typeface="Calibri Light"/>
            </a:endParaRPr>
          </a:p>
          <a:p>
            <a:pPr>
              <a:lnSpc>
                <a:spcPts val="1400"/>
              </a:lnSpc>
            </a:pPr>
            <a:r>
              <a:rPr lang="en-GB" b="1" dirty="0">
                <a:latin typeface="+mj-lt"/>
                <a:cs typeface="Calibri Light"/>
              </a:rPr>
              <a:t>3. FACTUAL ENTERTAINMENT </a:t>
            </a:r>
            <a:endParaRPr lang="en-GB" b="1" dirty="0" smtClean="0">
              <a:latin typeface="+mj-lt"/>
              <a:cs typeface="Calibri Light"/>
            </a:endParaRPr>
          </a:p>
          <a:p>
            <a:pPr>
              <a:lnSpc>
                <a:spcPts val="1400"/>
              </a:lnSpc>
            </a:pPr>
            <a:r>
              <a:rPr lang="en-GB" sz="1400" dirty="0" smtClean="0">
                <a:latin typeface="Calibri Light"/>
                <a:cs typeface="Calibri Light"/>
              </a:rPr>
              <a:t>The </a:t>
            </a:r>
            <a:r>
              <a:rPr lang="en-GB" sz="1400" dirty="0">
                <a:latin typeface="Calibri Light"/>
                <a:cs typeface="Calibri Light"/>
              </a:rPr>
              <a:t>widest range of factual programming and entertainment that takes viewers beyond the sports and into a world of action, adventure, skill and </a:t>
            </a:r>
            <a:r>
              <a:rPr lang="en-GB" sz="1400" dirty="0" smtClean="0">
                <a:latin typeface="Calibri Light"/>
                <a:cs typeface="Calibri Light"/>
              </a:rPr>
              <a:t>attitude</a:t>
            </a:r>
            <a:r>
              <a:rPr lang="en-GB" sz="1200" dirty="0" smtClean="0">
                <a:latin typeface="Calibri Light"/>
                <a:cs typeface="Calibri Light"/>
              </a:rPr>
              <a:t>.</a:t>
            </a:r>
            <a:endParaRPr lang="en-GB" sz="1200" dirty="0">
              <a:latin typeface="Calibri Light"/>
              <a:cs typeface="Calibri Light"/>
            </a:endParaRPr>
          </a:p>
        </p:txBody>
      </p:sp>
      <p:sp>
        <p:nvSpPr>
          <p:cNvPr id="12" name="Rettangolo 16"/>
          <p:cNvSpPr/>
          <p:nvPr/>
        </p:nvSpPr>
        <p:spPr>
          <a:xfrm>
            <a:off x="514350" y="0"/>
            <a:ext cx="8115300" cy="105091"/>
          </a:xfrm>
          <a:prstGeom prst="rect">
            <a:avLst/>
          </a:prstGeom>
          <a:gradFill flip="none" rotWithShape="1">
            <a:gsLst>
              <a:gs pos="18000">
                <a:schemeClr val="tx1">
                  <a:alpha val="20000"/>
                </a:schemeClr>
              </a:gs>
              <a:gs pos="58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cxnSp>
        <p:nvCxnSpPr>
          <p:cNvPr id="24" name="Connettore 1 17"/>
          <p:cNvCxnSpPr/>
          <p:nvPr/>
        </p:nvCxnSpPr>
        <p:spPr>
          <a:xfrm flipH="1" flipV="1">
            <a:off x="514350" y="1054326"/>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25" name="Connettore 1 17"/>
          <p:cNvCxnSpPr/>
          <p:nvPr/>
        </p:nvCxnSpPr>
        <p:spPr>
          <a:xfrm flipH="1" flipV="1">
            <a:off x="514350" y="4655719"/>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26" name="Picture 25" descr="ESC_CHANNEL_LOGO_MONO_BLACK_CMYK.png"/>
          <p:cNvPicPr>
            <a:picLocks noChangeAspect="1"/>
          </p:cNvPicPr>
          <p:nvPr/>
        </p:nvPicPr>
        <p:blipFill rotWithShape="1">
          <a:blip r:embed="rId3">
            <a:alphaModFix amt="57000"/>
            <a:extLst>
              <a:ext uri="{28A0092B-C50C-407E-A947-70E740481C1C}">
                <a14:useLocalDpi xmlns:a14="http://schemas.microsoft.com/office/drawing/2010/main" val="0"/>
              </a:ext>
            </a:extLst>
          </a:blip>
          <a:srcRect/>
          <a:stretch/>
        </p:blipFill>
        <p:spPr>
          <a:xfrm>
            <a:off x="514350" y="4742214"/>
            <a:ext cx="565288" cy="322681"/>
          </a:xfrm>
          <a:prstGeom prst="rect">
            <a:avLst/>
          </a:prstGeom>
        </p:spPr>
      </p:pic>
    </p:spTree>
    <p:extLst>
      <p:ext uri="{BB962C8B-B14F-4D97-AF65-F5344CB8AC3E}">
        <p14:creationId xmlns:p14="http://schemas.microsoft.com/office/powerpoint/2010/main" val="3378529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0"/>
            <a:ext cx="9143995" cy="5143493"/>
          </a:xfrm>
          <a:prstGeom prst="rect">
            <a:avLst/>
          </a:prstGeom>
        </p:spPr>
      </p:pic>
      <p:sp>
        <p:nvSpPr>
          <p:cNvPr id="16" name="TextBox 15"/>
          <p:cNvSpPr txBox="1"/>
          <p:nvPr/>
        </p:nvSpPr>
        <p:spPr>
          <a:xfrm>
            <a:off x="468167" y="1966688"/>
            <a:ext cx="6662787" cy="769441"/>
          </a:xfrm>
          <a:prstGeom prst="rect">
            <a:avLst/>
          </a:prstGeom>
          <a:noFill/>
        </p:spPr>
        <p:txBody>
          <a:bodyPr wrap="square" lIns="0" tIns="0" rIns="0" bIns="0" rtlCol="0" anchor="t" anchorCtr="0">
            <a:spAutoFit/>
          </a:bodyPr>
          <a:lstStyle/>
          <a:p>
            <a:r>
              <a:rPr lang="en-GB" sz="5000" b="1" dirty="0" smtClean="0">
                <a:solidFill>
                  <a:schemeClr val="tx1">
                    <a:lumMod val="75000"/>
                    <a:lumOff val="25000"/>
                  </a:schemeClr>
                </a:solidFill>
                <a:latin typeface="Arial Black"/>
                <a:cs typeface="Arial Black"/>
              </a:rPr>
              <a:t>ACTION SPORTS</a:t>
            </a:r>
            <a:endParaRPr lang="en-GB" sz="5000" b="1" dirty="0">
              <a:solidFill>
                <a:schemeClr val="tx1">
                  <a:lumMod val="75000"/>
                  <a:lumOff val="25000"/>
                </a:schemeClr>
              </a:solidFill>
              <a:latin typeface="Arial Black"/>
              <a:cs typeface="Arial Black"/>
            </a:endParaRPr>
          </a:p>
        </p:txBody>
      </p:sp>
      <p:sp>
        <p:nvSpPr>
          <p:cNvPr id="17" name="Rettangolo 16"/>
          <p:cNvSpPr/>
          <p:nvPr/>
        </p:nvSpPr>
        <p:spPr>
          <a:xfrm>
            <a:off x="514350" y="0"/>
            <a:ext cx="8115300" cy="105091"/>
          </a:xfrm>
          <a:prstGeom prst="rect">
            <a:avLst/>
          </a:prstGeom>
          <a:gradFill flip="none" rotWithShape="1">
            <a:gsLst>
              <a:gs pos="18000">
                <a:schemeClr val="tx1">
                  <a:alpha val="20000"/>
                </a:schemeClr>
              </a:gs>
              <a:gs pos="58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cxnSp>
        <p:nvCxnSpPr>
          <p:cNvPr id="18" name="Connettore 1 17"/>
          <p:cNvCxnSpPr/>
          <p:nvPr/>
        </p:nvCxnSpPr>
        <p:spPr>
          <a:xfrm flipH="1" flipV="1">
            <a:off x="514350" y="701901"/>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9" name="Connettore 1 17"/>
          <p:cNvCxnSpPr/>
          <p:nvPr/>
        </p:nvCxnSpPr>
        <p:spPr>
          <a:xfrm flipH="1" flipV="1">
            <a:off x="514350" y="4655719"/>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20" name="Picture 19" descr="ESC_CHANNEL_LOGO_MONO_BLACK_CMYK.png"/>
          <p:cNvPicPr>
            <a:picLocks noChangeAspect="1"/>
          </p:cNvPicPr>
          <p:nvPr/>
        </p:nvPicPr>
        <p:blipFill rotWithShape="1">
          <a:blip r:embed="rId3">
            <a:alphaModFix amt="57000"/>
            <a:extLst>
              <a:ext uri="{28A0092B-C50C-407E-A947-70E740481C1C}">
                <a14:useLocalDpi xmlns:a14="http://schemas.microsoft.com/office/drawing/2010/main" val="0"/>
              </a:ext>
            </a:extLst>
          </a:blip>
          <a:srcRect/>
          <a:stretch/>
        </p:blipFill>
        <p:spPr>
          <a:xfrm>
            <a:off x="514350" y="4742214"/>
            <a:ext cx="565288" cy="322681"/>
          </a:xfrm>
          <a:prstGeom prst="rect">
            <a:avLst/>
          </a:prstGeom>
        </p:spPr>
      </p:pic>
    </p:spTree>
    <p:extLst>
      <p:ext uri="{BB962C8B-B14F-4D97-AF65-F5344CB8AC3E}">
        <p14:creationId xmlns:p14="http://schemas.microsoft.com/office/powerpoint/2010/main" val="774772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 y="0"/>
            <a:ext cx="9141277" cy="5143491"/>
          </a:xfrm>
          <a:prstGeom prst="rect">
            <a:avLst/>
          </a:prstGeom>
        </p:spPr>
      </p:pic>
      <p:sp>
        <p:nvSpPr>
          <p:cNvPr id="9" name="TextBox 8"/>
          <p:cNvSpPr txBox="1"/>
          <p:nvPr/>
        </p:nvSpPr>
        <p:spPr>
          <a:xfrm>
            <a:off x="502163" y="209106"/>
            <a:ext cx="8213212" cy="430887"/>
          </a:xfrm>
          <a:prstGeom prst="rect">
            <a:avLst/>
          </a:prstGeom>
          <a:noFill/>
        </p:spPr>
        <p:txBody>
          <a:bodyPr wrap="square" lIns="0" tIns="0" rIns="0" bIns="0" rtlCol="0" anchor="t" anchorCtr="0">
            <a:spAutoFit/>
          </a:bodyPr>
          <a:lstStyle/>
          <a:p>
            <a:r>
              <a:rPr lang="en-GB" sz="2800" b="1" dirty="0">
                <a:solidFill>
                  <a:schemeClr val="tx1">
                    <a:lumMod val="75000"/>
                    <a:lumOff val="25000"/>
                  </a:schemeClr>
                </a:solidFill>
                <a:latin typeface="Arial Black"/>
                <a:cs typeface="Arial Black"/>
              </a:rPr>
              <a:t>ACTION SPORTS</a:t>
            </a:r>
          </a:p>
        </p:txBody>
      </p:sp>
      <p:sp>
        <p:nvSpPr>
          <p:cNvPr id="10" name="TextBox 9"/>
          <p:cNvSpPr txBox="1"/>
          <p:nvPr/>
        </p:nvSpPr>
        <p:spPr>
          <a:xfrm>
            <a:off x="514350" y="887520"/>
            <a:ext cx="5538432" cy="3462486"/>
          </a:xfrm>
          <a:prstGeom prst="rect">
            <a:avLst/>
          </a:prstGeom>
          <a:noFill/>
        </p:spPr>
        <p:txBody>
          <a:bodyPr wrap="square" lIns="0" tIns="0" rIns="0" bIns="0" rtlCol="0" anchor="t" anchorCtr="0">
            <a:spAutoFit/>
          </a:bodyPr>
          <a:lstStyle/>
          <a:p>
            <a:pPr>
              <a:lnSpc>
                <a:spcPts val="1500"/>
              </a:lnSpc>
            </a:pPr>
            <a:r>
              <a:rPr lang="en-GB" b="1" dirty="0">
                <a:solidFill>
                  <a:schemeClr val="tx1">
                    <a:lumMod val="75000"/>
                    <a:lumOff val="25000"/>
                  </a:schemeClr>
                </a:solidFill>
                <a:cs typeface="Calibri Light"/>
              </a:rPr>
              <a:t>X  GAMES</a:t>
            </a:r>
          </a:p>
          <a:p>
            <a:pPr>
              <a:lnSpc>
                <a:spcPts val="1500"/>
              </a:lnSpc>
            </a:pPr>
            <a:r>
              <a:rPr lang="en-GB" sz="1600" dirty="0">
                <a:solidFill>
                  <a:schemeClr val="tx1">
                    <a:lumMod val="75000"/>
                    <a:lumOff val="25000"/>
                  </a:schemeClr>
                </a:solidFill>
                <a:latin typeface="Calibri Light"/>
                <a:cs typeface="Calibri Light"/>
              </a:rPr>
              <a:t>The action sports Olympics! The X Games is the longest-running event in action sports, featuring competitions in snowboarding, </a:t>
            </a:r>
            <a:r>
              <a:rPr lang="en-GB" sz="1600" dirty="0" err="1">
                <a:solidFill>
                  <a:schemeClr val="tx1">
                    <a:lumMod val="75000"/>
                    <a:lumOff val="25000"/>
                  </a:schemeClr>
                </a:solidFill>
                <a:latin typeface="Calibri Light"/>
                <a:cs typeface="Calibri Light"/>
              </a:rPr>
              <a:t>freeskiing</a:t>
            </a:r>
            <a:r>
              <a:rPr lang="en-GB" sz="1600" dirty="0">
                <a:solidFill>
                  <a:schemeClr val="tx1">
                    <a:lumMod val="75000"/>
                    <a:lumOff val="25000"/>
                  </a:schemeClr>
                </a:solidFill>
                <a:latin typeface="Calibri Light"/>
                <a:cs typeface="Calibri Light"/>
              </a:rPr>
              <a:t> and snowmobiling in the winter and skateboard, BMX, motocross and rally car racing in the summer.</a:t>
            </a:r>
          </a:p>
          <a:p>
            <a:pPr>
              <a:lnSpc>
                <a:spcPts val="1500"/>
              </a:lnSpc>
            </a:pPr>
            <a:endParaRPr lang="en-GB" sz="800" dirty="0" smtClean="0">
              <a:solidFill>
                <a:schemeClr val="tx1">
                  <a:lumMod val="75000"/>
                  <a:lumOff val="25000"/>
                </a:schemeClr>
              </a:solidFill>
              <a:latin typeface="Calibri Light"/>
              <a:cs typeface="Calibri Light"/>
            </a:endParaRPr>
          </a:p>
          <a:p>
            <a:pPr>
              <a:lnSpc>
                <a:spcPts val="1500"/>
              </a:lnSpc>
            </a:pPr>
            <a:endParaRPr lang="en-GB" sz="800" dirty="0">
              <a:solidFill>
                <a:schemeClr val="tx1">
                  <a:lumMod val="75000"/>
                  <a:lumOff val="25000"/>
                </a:schemeClr>
              </a:solidFill>
              <a:cs typeface="Calibri Light"/>
            </a:endParaRPr>
          </a:p>
          <a:p>
            <a:pPr>
              <a:lnSpc>
                <a:spcPts val="1500"/>
              </a:lnSpc>
            </a:pPr>
            <a:r>
              <a:rPr lang="en-GB" b="1" dirty="0">
                <a:solidFill>
                  <a:schemeClr val="tx1">
                    <a:lumMod val="75000"/>
                    <a:lumOff val="25000"/>
                  </a:schemeClr>
                </a:solidFill>
                <a:cs typeface="Calibri Light"/>
              </a:rPr>
              <a:t>AMA PRO MOTOCROSS</a:t>
            </a:r>
          </a:p>
          <a:p>
            <a:pPr>
              <a:lnSpc>
                <a:spcPts val="1500"/>
              </a:lnSpc>
            </a:pPr>
            <a:r>
              <a:rPr lang="en-GB" sz="1600" dirty="0">
                <a:solidFill>
                  <a:schemeClr val="tx1">
                    <a:lumMod val="75000"/>
                    <a:lumOff val="25000"/>
                  </a:schemeClr>
                </a:solidFill>
                <a:latin typeface="Calibri Light"/>
                <a:cs typeface="Calibri Light"/>
              </a:rPr>
              <a:t>Coverage of all rounds of the world’s leading motocross series, featuring riders such as Ken </a:t>
            </a:r>
            <a:r>
              <a:rPr lang="en-GB" sz="1600" dirty="0" err="1">
                <a:solidFill>
                  <a:schemeClr val="tx1">
                    <a:lumMod val="75000"/>
                    <a:lumOff val="25000"/>
                  </a:schemeClr>
                </a:solidFill>
                <a:latin typeface="Calibri Light"/>
                <a:cs typeface="Calibri Light"/>
              </a:rPr>
              <a:t>Roczen</a:t>
            </a:r>
            <a:r>
              <a:rPr lang="en-GB" sz="1600" dirty="0">
                <a:solidFill>
                  <a:schemeClr val="tx1">
                    <a:lumMod val="75000"/>
                    <a:lumOff val="25000"/>
                  </a:schemeClr>
                </a:solidFill>
                <a:latin typeface="Calibri Light"/>
                <a:cs typeface="Calibri Light"/>
              </a:rPr>
              <a:t> (DE), Ryan </a:t>
            </a:r>
            <a:r>
              <a:rPr lang="en-GB" sz="1600" dirty="0" err="1">
                <a:solidFill>
                  <a:schemeClr val="tx1">
                    <a:lumMod val="75000"/>
                    <a:lumOff val="25000"/>
                  </a:schemeClr>
                </a:solidFill>
                <a:latin typeface="Calibri Light"/>
                <a:cs typeface="Calibri Light"/>
              </a:rPr>
              <a:t>Dungey</a:t>
            </a:r>
            <a:r>
              <a:rPr lang="en-GB" sz="1600" dirty="0">
                <a:solidFill>
                  <a:schemeClr val="tx1">
                    <a:lumMod val="75000"/>
                    <a:lumOff val="25000"/>
                  </a:schemeClr>
                </a:solidFill>
                <a:latin typeface="Calibri Light"/>
                <a:cs typeface="Calibri Light"/>
              </a:rPr>
              <a:t> (USA) and Brett Metcalfe (</a:t>
            </a:r>
            <a:r>
              <a:rPr lang="en-GB" sz="1600" dirty="0" err="1">
                <a:solidFill>
                  <a:schemeClr val="tx1">
                    <a:lumMod val="75000"/>
                    <a:lumOff val="25000"/>
                  </a:schemeClr>
                </a:solidFill>
                <a:latin typeface="Calibri Light"/>
                <a:cs typeface="Calibri Light"/>
              </a:rPr>
              <a:t>Aus</a:t>
            </a:r>
            <a:r>
              <a:rPr lang="en-GB" sz="1600" dirty="0" smtClean="0">
                <a:solidFill>
                  <a:schemeClr val="tx1">
                    <a:lumMod val="75000"/>
                    <a:lumOff val="25000"/>
                  </a:schemeClr>
                </a:solidFill>
                <a:latin typeface="Calibri Light"/>
                <a:cs typeface="Calibri Light"/>
              </a:rPr>
              <a:t>).</a:t>
            </a:r>
          </a:p>
          <a:p>
            <a:pPr>
              <a:lnSpc>
                <a:spcPts val="1500"/>
              </a:lnSpc>
            </a:pPr>
            <a:endParaRPr lang="en-GB" sz="800" dirty="0">
              <a:solidFill>
                <a:schemeClr val="tx1">
                  <a:lumMod val="75000"/>
                  <a:lumOff val="25000"/>
                </a:schemeClr>
              </a:solidFill>
              <a:latin typeface="Calibri Light"/>
              <a:cs typeface="Calibri Light"/>
            </a:endParaRPr>
          </a:p>
          <a:p>
            <a:pPr>
              <a:lnSpc>
                <a:spcPts val="1500"/>
              </a:lnSpc>
            </a:pPr>
            <a:endParaRPr lang="en-GB" sz="800" b="1" dirty="0">
              <a:solidFill>
                <a:schemeClr val="tx1">
                  <a:lumMod val="75000"/>
                  <a:lumOff val="25000"/>
                </a:schemeClr>
              </a:solidFill>
              <a:cs typeface="Calibri Light"/>
            </a:endParaRPr>
          </a:p>
          <a:p>
            <a:pPr>
              <a:lnSpc>
                <a:spcPts val="1500"/>
              </a:lnSpc>
            </a:pPr>
            <a:r>
              <a:rPr lang="en-GB" b="1" dirty="0">
                <a:solidFill>
                  <a:schemeClr val="tx1">
                    <a:lumMod val="75000"/>
                    <a:lumOff val="25000"/>
                  </a:schemeClr>
                </a:solidFill>
                <a:cs typeface="Calibri Light"/>
              </a:rPr>
              <a:t>DEW TOUR</a:t>
            </a:r>
          </a:p>
          <a:p>
            <a:pPr>
              <a:lnSpc>
                <a:spcPts val="1500"/>
              </a:lnSpc>
            </a:pPr>
            <a:r>
              <a:rPr lang="en-GB" sz="1600" dirty="0">
                <a:solidFill>
                  <a:schemeClr val="tx1">
                    <a:lumMod val="75000"/>
                    <a:lumOff val="25000"/>
                  </a:schemeClr>
                </a:solidFill>
                <a:latin typeface="Calibri Light"/>
                <a:cs typeface="Calibri Light"/>
              </a:rPr>
              <a:t>The world’s best action sports athletes face off in three annual events covering Mountain, Beach and City. Filmed by the same team that make NBC’s Olympic coverage, Dew Tour is the destination for the very best in action sports.</a:t>
            </a:r>
          </a:p>
        </p:txBody>
      </p:sp>
      <p:sp>
        <p:nvSpPr>
          <p:cNvPr id="11" name="Rettangolo 16"/>
          <p:cNvSpPr/>
          <p:nvPr/>
        </p:nvSpPr>
        <p:spPr>
          <a:xfrm>
            <a:off x="514350" y="0"/>
            <a:ext cx="8115300" cy="105091"/>
          </a:xfrm>
          <a:prstGeom prst="rect">
            <a:avLst/>
          </a:prstGeom>
          <a:gradFill flip="none" rotWithShape="1">
            <a:gsLst>
              <a:gs pos="18000">
                <a:schemeClr val="tx1">
                  <a:alpha val="20000"/>
                </a:schemeClr>
              </a:gs>
              <a:gs pos="58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cxnSp>
        <p:nvCxnSpPr>
          <p:cNvPr id="12" name="Connettore 1 17"/>
          <p:cNvCxnSpPr/>
          <p:nvPr/>
        </p:nvCxnSpPr>
        <p:spPr>
          <a:xfrm flipH="1" flipV="1">
            <a:off x="514350" y="701901"/>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3" name="Connettore 1 17"/>
          <p:cNvCxnSpPr/>
          <p:nvPr/>
        </p:nvCxnSpPr>
        <p:spPr>
          <a:xfrm flipH="1" flipV="1">
            <a:off x="514350" y="4655719"/>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4" name="Picture 13" descr="ESC_CHANNEL_LOGO_MONO_BLACK_CMYK.png"/>
          <p:cNvPicPr>
            <a:picLocks noChangeAspect="1"/>
          </p:cNvPicPr>
          <p:nvPr/>
        </p:nvPicPr>
        <p:blipFill rotWithShape="1">
          <a:blip r:embed="rId3">
            <a:alphaModFix amt="57000"/>
            <a:extLst>
              <a:ext uri="{28A0092B-C50C-407E-A947-70E740481C1C}">
                <a14:useLocalDpi xmlns:a14="http://schemas.microsoft.com/office/drawing/2010/main" val="0"/>
              </a:ext>
            </a:extLst>
          </a:blip>
          <a:srcRect/>
          <a:stretch/>
        </p:blipFill>
        <p:spPr>
          <a:xfrm>
            <a:off x="514350" y="4742214"/>
            <a:ext cx="565288" cy="322681"/>
          </a:xfrm>
          <a:prstGeom prst="rect">
            <a:avLst/>
          </a:prstGeom>
        </p:spPr>
      </p:pic>
      <p:pic>
        <p:nvPicPr>
          <p:cNvPr id="18" name="Picture 2" descr="Z:\Programming &amp; On Air\Programme Resources\Extreme PIL\Winter X Games Aspen 2014\Col_ID10477-X_Games_Aspen_2014-original\Winter X Games Aspen (8).jpg">
            <a:hlinkClick r:id="rId4"/>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463583" y="572627"/>
            <a:ext cx="2038973" cy="1281303"/>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19" name="Picture 3" descr="Z:\Programming &amp; On Air\Programme Resources\Extreme PIL\Dew Tour\2014\Jamie Bestwick\archive\Dew Tour City (2).tif">
            <a:hlinkClick r:id="rId6"/>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470408" y="3363192"/>
            <a:ext cx="2031478" cy="1282540"/>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4" name="Picture 2" descr="Z:\Programming &amp; On Air\Programme Resources\Extreme PIL\AMA Motocross Highlights\AMA Motocross 2013\Images\AMA Motocross Hangtown Hi Res\AMA Motocross 2013 (5).JPG">
            <a:hlinkClick r:id="rId8"/>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6470408" y="1926468"/>
            <a:ext cx="2031478" cy="1354589"/>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037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3996" cy="5143495"/>
          </a:xfrm>
          <a:prstGeom prst="rect">
            <a:avLst/>
          </a:prstGeom>
        </p:spPr>
      </p:pic>
      <p:sp>
        <p:nvSpPr>
          <p:cNvPr id="21" name="Rettangolo 16"/>
          <p:cNvSpPr/>
          <p:nvPr/>
        </p:nvSpPr>
        <p:spPr>
          <a:xfrm>
            <a:off x="514350" y="0"/>
            <a:ext cx="8115300" cy="105091"/>
          </a:xfrm>
          <a:prstGeom prst="rect">
            <a:avLst/>
          </a:prstGeom>
          <a:gradFill flip="none" rotWithShape="1">
            <a:gsLst>
              <a:gs pos="18000">
                <a:schemeClr val="bg1">
                  <a:alpha val="70000"/>
                </a:schemeClr>
              </a:gs>
              <a:gs pos="58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cxnSp>
        <p:nvCxnSpPr>
          <p:cNvPr id="24" name="Connettore 1 17"/>
          <p:cNvCxnSpPr/>
          <p:nvPr/>
        </p:nvCxnSpPr>
        <p:spPr>
          <a:xfrm flipH="1" flipV="1">
            <a:off x="514350" y="4655719"/>
            <a:ext cx="8115300" cy="3661"/>
          </a:xfrm>
          <a:prstGeom prst="line">
            <a:avLst/>
          </a:prstGeom>
          <a:ln w="3175" cmpd="sng">
            <a:gradFill flip="none" rotWithShape="1">
              <a:gsLst>
                <a:gs pos="88000">
                  <a:schemeClr val="bg1">
                    <a:alpha val="7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25" name="Connettore 1 17"/>
          <p:cNvCxnSpPr/>
          <p:nvPr/>
        </p:nvCxnSpPr>
        <p:spPr>
          <a:xfrm flipH="1" flipV="1">
            <a:off x="514350" y="705562"/>
            <a:ext cx="8115300" cy="3661"/>
          </a:xfrm>
          <a:prstGeom prst="line">
            <a:avLst/>
          </a:prstGeom>
          <a:ln w="3175" cmpd="sng">
            <a:gradFill flip="none" rotWithShape="1">
              <a:gsLst>
                <a:gs pos="88000">
                  <a:schemeClr val="bg1">
                    <a:alpha val="7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9" name="Picture 18" descr="ESC_CHANNEL_LOGO_MONO_WHITE_CMYK.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14350" y="4742247"/>
            <a:ext cx="565288" cy="322648"/>
          </a:xfrm>
          <a:prstGeom prst="rect">
            <a:avLst/>
          </a:prstGeom>
        </p:spPr>
      </p:pic>
      <p:sp>
        <p:nvSpPr>
          <p:cNvPr id="3" name="Rectangle 2"/>
          <p:cNvSpPr/>
          <p:nvPr/>
        </p:nvSpPr>
        <p:spPr>
          <a:xfrm>
            <a:off x="491392" y="1486951"/>
            <a:ext cx="6448495" cy="1261884"/>
          </a:xfrm>
          <a:prstGeom prst="rect">
            <a:avLst/>
          </a:prstGeom>
        </p:spPr>
        <p:txBody>
          <a:bodyPr wrap="square">
            <a:spAutoFit/>
          </a:bodyPr>
          <a:lstStyle/>
          <a:p>
            <a:r>
              <a:rPr lang="en-GB" sz="3800" b="1" dirty="0">
                <a:solidFill>
                  <a:schemeClr val="bg1"/>
                </a:solidFill>
                <a:latin typeface="Arial Black"/>
                <a:cs typeface="Arial Black"/>
              </a:rPr>
              <a:t>NON-TRADITIONAL SPORTS</a:t>
            </a:r>
          </a:p>
        </p:txBody>
      </p:sp>
    </p:spTree>
    <p:extLst>
      <p:ext uri="{BB962C8B-B14F-4D97-AF65-F5344CB8AC3E}">
        <p14:creationId xmlns:p14="http://schemas.microsoft.com/office/powerpoint/2010/main" val="442587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 y="0"/>
            <a:ext cx="9141277" cy="5143491"/>
          </a:xfrm>
          <a:prstGeom prst="rect">
            <a:avLst/>
          </a:prstGeom>
        </p:spPr>
      </p:pic>
      <p:sp>
        <p:nvSpPr>
          <p:cNvPr id="9" name="TextBox 8"/>
          <p:cNvSpPr txBox="1"/>
          <p:nvPr/>
        </p:nvSpPr>
        <p:spPr>
          <a:xfrm>
            <a:off x="530738" y="209106"/>
            <a:ext cx="8611903" cy="430887"/>
          </a:xfrm>
          <a:prstGeom prst="rect">
            <a:avLst/>
          </a:prstGeom>
          <a:noFill/>
        </p:spPr>
        <p:txBody>
          <a:bodyPr wrap="square" lIns="0" tIns="0" rIns="0" bIns="0" rtlCol="0" anchor="t" anchorCtr="0">
            <a:spAutoFit/>
          </a:bodyPr>
          <a:lstStyle/>
          <a:p>
            <a:r>
              <a:rPr lang="en-GB" sz="2800" b="1" dirty="0">
                <a:solidFill>
                  <a:schemeClr val="tx1">
                    <a:lumMod val="75000"/>
                    <a:lumOff val="25000"/>
                  </a:schemeClr>
                </a:solidFill>
                <a:latin typeface="Arial Black"/>
                <a:cs typeface="Arial Black"/>
              </a:rPr>
              <a:t>NON-TRADITIONAL SPORTS </a:t>
            </a:r>
          </a:p>
        </p:txBody>
      </p:sp>
      <p:sp>
        <p:nvSpPr>
          <p:cNvPr id="10" name="TextBox 9"/>
          <p:cNvSpPr txBox="1"/>
          <p:nvPr/>
        </p:nvSpPr>
        <p:spPr>
          <a:xfrm>
            <a:off x="552620" y="842117"/>
            <a:ext cx="5683793" cy="3770263"/>
          </a:xfrm>
          <a:prstGeom prst="rect">
            <a:avLst/>
          </a:prstGeom>
          <a:noFill/>
        </p:spPr>
        <p:txBody>
          <a:bodyPr wrap="square" lIns="0" tIns="0" rIns="0" bIns="0" rtlCol="0" anchor="t" anchorCtr="0">
            <a:spAutoFit/>
          </a:bodyPr>
          <a:lstStyle/>
          <a:p>
            <a:pPr>
              <a:lnSpc>
                <a:spcPts val="1400"/>
              </a:lnSpc>
            </a:pPr>
            <a:r>
              <a:rPr lang="en-GB" b="1" dirty="0">
                <a:solidFill>
                  <a:schemeClr val="tx1">
                    <a:lumMod val="75000"/>
                    <a:lumOff val="25000"/>
                  </a:schemeClr>
                </a:solidFill>
                <a:cs typeface="Calibri Light"/>
              </a:rPr>
              <a:t>MONSTER JAM</a:t>
            </a:r>
          </a:p>
          <a:p>
            <a:pPr>
              <a:lnSpc>
                <a:spcPts val="1400"/>
              </a:lnSpc>
            </a:pPr>
            <a:r>
              <a:rPr lang="en-GB" sz="1600" dirty="0">
                <a:solidFill>
                  <a:schemeClr val="tx1">
                    <a:lumMod val="75000"/>
                    <a:lumOff val="25000"/>
                  </a:schemeClr>
                </a:solidFill>
                <a:latin typeface="Calibri Light"/>
                <a:cs typeface="Calibri Light"/>
              </a:rPr>
              <a:t>The biggest monster truck show in the world! High octane, thrill a minute entertainment featuring well-known brands such as Grave Digger, Scooby Doo, Backdraft and Metal </a:t>
            </a:r>
            <a:r>
              <a:rPr lang="en-GB" sz="1600" dirty="0" err="1">
                <a:solidFill>
                  <a:schemeClr val="tx1">
                    <a:lumMod val="75000"/>
                    <a:lumOff val="25000"/>
                  </a:schemeClr>
                </a:solidFill>
                <a:latin typeface="Calibri Light"/>
                <a:cs typeface="Calibri Light"/>
              </a:rPr>
              <a:t>Mulisha</a:t>
            </a:r>
            <a:r>
              <a:rPr lang="en-GB" sz="1600" dirty="0">
                <a:solidFill>
                  <a:schemeClr val="tx1">
                    <a:lumMod val="75000"/>
                    <a:lumOff val="25000"/>
                  </a:schemeClr>
                </a:solidFill>
                <a:latin typeface="Calibri Light"/>
                <a:cs typeface="Calibri Light"/>
              </a:rPr>
              <a:t> in action on huge trucks with an appetite for destruction!</a:t>
            </a:r>
          </a:p>
          <a:p>
            <a:pPr>
              <a:lnSpc>
                <a:spcPts val="1400"/>
              </a:lnSpc>
            </a:pPr>
            <a:endParaRPr lang="en-GB" sz="800" dirty="0" smtClean="0">
              <a:solidFill>
                <a:schemeClr val="tx1">
                  <a:lumMod val="75000"/>
                  <a:lumOff val="25000"/>
                </a:schemeClr>
              </a:solidFill>
              <a:latin typeface="Calibri Light"/>
              <a:cs typeface="Calibri Light"/>
            </a:endParaRPr>
          </a:p>
          <a:p>
            <a:pPr>
              <a:lnSpc>
                <a:spcPts val="1400"/>
              </a:lnSpc>
            </a:pPr>
            <a:endParaRPr lang="en-GB" sz="800" dirty="0" smtClean="0">
              <a:solidFill>
                <a:schemeClr val="tx1">
                  <a:lumMod val="75000"/>
                  <a:lumOff val="25000"/>
                </a:schemeClr>
              </a:solidFill>
              <a:latin typeface="Calibri Light"/>
              <a:cs typeface="Calibri Light"/>
            </a:endParaRPr>
          </a:p>
          <a:p>
            <a:pPr>
              <a:lnSpc>
                <a:spcPts val="1400"/>
              </a:lnSpc>
            </a:pPr>
            <a:endParaRPr lang="en-GB" sz="800" dirty="0">
              <a:solidFill>
                <a:schemeClr val="tx1">
                  <a:lumMod val="75000"/>
                  <a:lumOff val="25000"/>
                </a:schemeClr>
              </a:solidFill>
              <a:latin typeface="Calibri Light"/>
              <a:cs typeface="Calibri Light"/>
            </a:endParaRPr>
          </a:p>
          <a:p>
            <a:pPr>
              <a:lnSpc>
                <a:spcPts val="1400"/>
              </a:lnSpc>
            </a:pPr>
            <a:r>
              <a:rPr lang="en-GB" b="1" dirty="0">
                <a:solidFill>
                  <a:schemeClr val="tx1">
                    <a:lumMod val="75000"/>
                    <a:lumOff val="25000"/>
                  </a:schemeClr>
                </a:solidFill>
                <a:cs typeface="Calibri Light"/>
              </a:rPr>
              <a:t>EFC GLOBAL</a:t>
            </a:r>
            <a:r>
              <a:rPr lang="en-GB" sz="1600" dirty="0">
                <a:solidFill>
                  <a:schemeClr val="tx1">
                    <a:lumMod val="75000"/>
                    <a:lumOff val="25000"/>
                  </a:schemeClr>
                </a:solidFill>
                <a:latin typeface="Calibri Light"/>
                <a:cs typeface="Calibri Light"/>
              </a:rPr>
              <a:t>	</a:t>
            </a:r>
          </a:p>
          <a:p>
            <a:pPr>
              <a:lnSpc>
                <a:spcPts val="1400"/>
              </a:lnSpc>
            </a:pPr>
            <a:r>
              <a:rPr lang="en-GB" sz="1600" dirty="0">
                <a:solidFill>
                  <a:schemeClr val="tx1">
                    <a:lumMod val="75000"/>
                    <a:lumOff val="25000"/>
                  </a:schemeClr>
                </a:solidFill>
                <a:latin typeface="Calibri Light"/>
                <a:cs typeface="Calibri Light"/>
              </a:rPr>
              <a:t>Extreme Fighting Championship brings together the finest fighters from across the globe to fight it out in one of the world’s premiere MMA competitions.</a:t>
            </a:r>
          </a:p>
          <a:p>
            <a:pPr>
              <a:lnSpc>
                <a:spcPts val="1400"/>
              </a:lnSpc>
            </a:pPr>
            <a:endParaRPr lang="en-GB" sz="800" dirty="0" smtClean="0">
              <a:solidFill>
                <a:schemeClr val="tx1">
                  <a:lumMod val="75000"/>
                  <a:lumOff val="25000"/>
                </a:schemeClr>
              </a:solidFill>
              <a:latin typeface="Calibri Light"/>
              <a:cs typeface="Calibri Light"/>
            </a:endParaRPr>
          </a:p>
          <a:p>
            <a:pPr>
              <a:lnSpc>
                <a:spcPts val="1400"/>
              </a:lnSpc>
            </a:pPr>
            <a:endParaRPr lang="en-GB" sz="800" dirty="0" smtClean="0">
              <a:solidFill>
                <a:schemeClr val="tx1">
                  <a:lumMod val="75000"/>
                  <a:lumOff val="25000"/>
                </a:schemeClr>
              </a:solidFill>
              <a:cs typeface="Calibri Light"/>
            </a:endParaRPr>
          </a:p>
          <a:p>
            <a:pPr>
              <a:lnSpc>
                <a:spcPts val="1400"/>
              </a:lnSpc>
            </a:pPr>
            <a:endParaRPr lang="en-GB" sz="800" b="1" dirty="0">
              <a:solidFill>
                <a:schemeClr val="tx1">
                  <a:lumMod val="75000"/>
                  <a:lumOff val="25000"/>
                </a:schemeClr>
              </a:solidFill>
              <a:cs typeface="Calibri Light"/>
            </a:endParaRPr>
          </a:p>
          <a:p>
            <a:pPr>
              <a:lnSpc>
                <a:spcPts val="1400"/>
              </a:lnSpc>
            </a:pPr>
            <a:r>
              <a:rPr lang="en-GB" b="1" dirty="0" smtClean="0">
                <a:solidFill>
                  <a:schemeClr val="tx1">
                    <a:lumMod val="75000"/>
                    <a:lumOff val="25000"/>
                  </a:schemeClr>
                </a:solidFill>
                <a:cs typeface="Calibri Light"/>
              </a:rPr>
              <a:t>PRO </a:t>
            </a:r>
            <a:r>
              <a:rPr lang="en-GB" b="1" dirty="0">
                <a:solidFill>
                  <a:schemeClr val="tx1">
                    <a:lumMod val="75000"/>
                    <a:lumOff val="25000"/>
                  </a:schemeClr>
                </a:solidFill>
                <a:cs typeface="Calibri Light"/>
              </a:rPr>
              <a:t>BULL RIDING</a:t>
            </a:r>
          </a:p>
          <a:p>
            <a:pPr>
              <a:lnSpc>
                <a:spcPts val="1400"/>
              </a:lnSpc>
            </a:pPr>
            <a:r>
              <a:rPr lang="en-GB" sz="1600" dirty="0">
                <a:solidFill>
                  <a:schemeClr val="tx1">
                    <a:lumMod val="75000"/>
                    <a:lumOff val="25000"/>
                  </a:schemeClr>
                </a:solidFill>
                <a:latin typeface="Calibri Light"/>
                <a:cs typeface="Calibri Light"/>
              </a:rPr>
              <a:t>Pro Bull Riding is one of the most exciting sports entertainment events in the world. It is a contest between man and a 900 Kg horned beast that has fast become a television spectacle, reaching more than 84 countries and 600 million households each year. Only 8 seconds stand between each rider and glory..!</a:t>
            </a:r>
          </a:p>
        </p:txBody>
      </p:sp>
      <p:sp>
        <p:nvSpPr>
          <p:cNvPr id="11" name="Rettangolo 16"/>
          <p:cNvSpPr/>
          <p:nvPr/>
        </p:nvSpPr>
        <p:spPr>
          <a:xfrm>
            <a:off x="514350" y="0"/>
            <a:ext cx="8115300" cy="105091"/>
          </a:xfrm>
          <a:prstGeom prst="rect">
            <a:avLst/>
          </a:prstGeom>
          <a:gradFill flip="none" rotWithShape="1">
            <a:gsLst>
              <a:gs pos="18000">
                <a:schemeClr val="tx1">
                  <a:alpha val="20000"/>
                </a:schemeClr>
              </a:gs>
              <a:gs pos="58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cxnSp>
        <p:nvCxnSpPr>
          <p:cNvPr id="12" name="Connettore 1 17"/>
          <p:cNvCxnSpPr/>
          <p:nvPr/>
        </p:nvCxnSpPr>
        <p:spPr>
          <a:xfrm flipH="1" flipV="1">
            <a:off x="514350" y="701901"/>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3" name="Connettore 1 17"/>
          <p:cNvCxnSpPr/>
          <p:nvPr/>
        </p:nvCxnSpPr>
        <p:spPr>
          <a:xfrm flipH="1" flipV="1">
            <a:off x="407472" y="4652058"/>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4" name="Picture 13" descr="ESC_CHANNEL_LOGO_MONO_BLACK_CMYK.png"/>
          <p:cNvPicPr>
            <a:picLocks noChangeAspect="1"/>
          </p:cNvPicPr>
          <p:nvPr/>
        </p:nvPicPr>
        <p:blipFill rotWithShape="1">
          <a:blip r:embed="rId3">
            <a:alphaModFix amt="57000"/>
            <a:extLst>
              <a:ext uri="{28A0092B-C50C-407E-A947-70E740481C1C}">
                <a14:useLocalDpi xmlns:a14="http://schemas.microsoft.com/office/drawing/2010/main" val="0"/>
              </a:ext>
            </a:extLst>
          </a:blip>
          <a:srcRect/>
          <a:stretch/>
        </p:blipFill>
        <p:spPr>
          <a:xfrm>
            <a:off x="514350" y="4742214"/>
            <a:ext cx="565288" cy="322681"/>
          </a:xfrm>
          <a:prstGeom prst="rect">
            <a:avLst/>
          </a:prstGeom>
        </p:spPr>
      </p:pic>
      <p:grpSp>
        <p:nvGrpSpPr>
          <p:cNvPr id="18" name="Group 17"/>
          <p:cNvGrpSpPr/>
          <p:nvPr/>
        </p:nvGrpSpPr>
        <p:grpSpPr>
          <a:xfrm>
            <a:off x="6717159" y="726110"/>
            <a:ext cx="1805613" cy="3950157"/>
            <a:chOff x="6344293" y="397778"/>
            <a:chExt cx="2403351" cy="4467092"/>
          </a:xfrm>
        </p:grpSpPr>
        <p:pic>
          <p:nvPicPr>
            <p:cNvPr id="19" name="Picture 2" descr="Z:\Programming &amp; On Air\Programme Resources\Extreme PIL\EFC Africa\Images\EFC.jp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54399" y="1854899"/>
              <a:ext cx="2383720" cy="1452979"/>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20" name="Picture 2" descr="Z:\Programming &amp; On Air\Programme Resources\Extreme PIL\Monster Jam\Monster Jam (1).bmp">
              <a:hlinkClick r:id="rId6"/>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6354399" y="397778"/>
              <a:ext cx="2383720" cy="1392922"/>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21" name="Picture 2">
              <a:hlinkClick r:id="rId8"/>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6344293" y="3378970"/>
              <a:ext cx="2403351" cy="1485900"/>
            </a:xfrm>
            <a:prstGeom prst="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grpSp>
    </p:spTree>
    <p:extLst>
      <p:ext uri="{BB962C8B-B14F-4D97-AF65-F5344CB8AC3E}">
        <p14:creationId xmlns:p14="http://schemas.microsoft.com/office/powerpoint/2010/main" val="3987755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4" y="0"/>
            <a:ext cx="9141277" cy="5143491"/>
          </a:xfrm>
          <a:prstGeom prst="rect">
            <a:avLst/>
          </a:prstGeom>
        </p:spPr>
      </p:pic>
      <p:sp>
        <p:nvSpPr>
          <p:cNvPr id="9" name="TextBox 8"/>
          <p:cNvSpPr txBox="1"/>
          <p:nvPr/>
        </p:nvSpPr>
        <p:spPr>
          <a:xfrm>
            <a:off x="530738" y="209106"/>
            <a:ext cx="8611903" cy="430887"/>
          </a:xfrm>
          <a:prstGeom prst="rect">
            <a:avLst/>
          </a:prstGeom>
          <a:noFill/>
        </p:spPr>
        <p:txBody>
          <a:bodyPr wrap="square" lIns="0" tIns="0" rIns="0" bIns="0" rtlCol="0" anchor="t" anchorCtr="0">
            <a:spAutoFit/>
          </a:bodyPr>
          <a:lstStyle/>
          <a:p>
            <a:r>
              <a:rPr lang="en-GB" sz="2800" b="1" dirty="0">
                <a:solidFill>
                  <a:schemeClr val="tx1">
                    <a:lumMod val="75000"/>
                    <a:lumOff val="25000"/>
                  </a:schemeClr>
                </a:solidFill>
                <a:latin typeface="Arial Black"/>
                <a:cs typeface="Arial Black"/>
              </a:rPr>
              <a:t>NON-TRADITIONAL SPORTS </a:t>
            </a:r>
          </a:p>
        </p:txBody>
      </p:sp>
      <p:sp>
        <p:nvSpPr>
          <p:cNvPr id="10" name="TextBox 9"/>
          <p:cNvSpPr txBox="1"/>
          <p:nvPr/>
        </p:nvSpPr>
        <p:spPr>
          <a:xfrm>
            <a:off x="545796" y="838515"/>
            <a:ext cx="5534282" cy="3570208"/>
          </a:xfrm>
          <a:prstGeom prst="rect">
            <a:avLst/>
          </a:prstGeom>
          <a:noFill/>
        </p:spPr>
        <p:txBody>
          <a:bodyPr wrap="square" lIns="0" tIns="0" rIns="0" bIns="0" rtlCol="0" anchor="t" anchorCtr="0">
            <a:spAutoFit/>
          </a:bodyPr>
          <a:lstStyle/>
          <a:p>
            <a:pPr>
              <a:lnSpc>
                <a:spcPts val="1500"/>
              </a:lnSpc>
            </a:pPr>
            <a:r>
              <a:rPr lang="en-GB" b="1" dirty="0">
                <a:solidFill>
                  <a:schemeClr val="tx1">
                    <a:lumMod val="75000"/>
                    <a:lumOff val="25000"/>
                  </a:schemeClr>
                </a:solidFill>
                <a:cs typeface="Calibri Light"/>
              </a:rPr>
              <a:t>DRAG RACING: N.H.R.A SPORTMAN SERIES</a:t>
            </a:r>
          </a:p>
          <a:p>
            <a:pPr>
              <a:lnSpc>
                <a:spcPts val="1500"/>
              </a:lnSpc>
            </a:pPr>
            <a:r>
              <a:rPr lang="en-GB" sz="1600" dirty="0">
                <a:solidFill>
                  <a:schemeClr val="tx1">
                    <a:lumMod val="75000"/>
                    <a:lumOff val="25000"/>
                  </a:schemeClr>
                </a:solidFill>
                <a:latin typeface="Calibri Light"/>
                <a:cs typeface="Calibri Light"/>
              </a:rPr>
              <a:t>The earth-shaking, body-pumping rush that these nitro-breathing monsters produce is unlike anything else on the planet. One quarter mile is all that stands between the drivers and glory, but with speeds of well over 100 Mph, danger is ever present.</a:t>
            </a:r>
          </a:p>
          <a:p>
            <a:endParaRPr lang="en-GB" sz="800" dirty="0" smtClean="0"/>
          </a:p>
          <a:p>
            <a:endParaRPr lang="en-GB" sz="800" dirty="0"/>
          </a:p>
          <a:p>
            <a:endParaRPr lang="en-GB" sz="800" dirty="0" smtClean="0"/>
          </a:p>
          <a:p>
            <a:endParaRPr lang="en-GB" sz="800" dirty="0"/>
          </a:p>
          <a:p>
            <a:pPr lvl="0">
              <a:lnSpc>
                <a:spcPts val="1500"/>
              </a:lnSpc>
            </a:pPr>
            <a:r>
              <a:rPr lang="en-GB" b="1" dirty="0">
                <a:solidFill>
                  <a:schemeClr val="tx1">
                    <a:lumMod val="75000"/>
                    <a:lumOff val="25000"/>
                  </a:schemeClr>
                </a:solidFill>
                <a:cs typeface="Calibri Light"/>
              </a:rPr>
              <a:t>NATHAN’S HOTDOG EATING CONTEST</a:t>
            </a:r>
            <a:r>
              <a:rPr lang="en-GB" b="1" dirty="0">
                <a:solidFill>
                  <a:prstClr val="black">
                    <a:lumMod val="75000"/>
                    <a:lumOff val="25000"/>
                  </a:prstClr>
                </a:solidFill>
                <a:latin typeface="Calibri Light"/>
                <a:cs typeface="Calibri Light"/>
              </a:rPr>
              <a:t>	</a:t>
            </a:r>
          </a:p>
          <a:p>
            <a:pPr>
              <a:lnSpc>
                <a:spcPts val="1500"/>
              </a:lnSpc>
            </a:pPr>
            <a:r>
              <a:rPr lang="en-GB" sz="1600" dirty="0">
                <a:solidFill>
                  <a:schemeClr val="tx1">
                    <a:lumMod val="75000"/>
                    <a:lumOff val="25000"/>
                  </a:schemeClr>
                </a:solidFill>
                <a:latin typeface="Calibri Light"/>
                <a:cs typeface="Calibri Light"/>
              </a:rPr>
              <a:t>Historic US event where contestants try to consume as many hot dogs as possible in a ten-minute period. The current record – held by eating machine Joey Chestnut - stands at 69!</a:t>
            </a:r>
          </a:p>
          <a:p>
            <a:pPr>
              <a:lnSpc>
                <a:spcPts val="1500"/>
              </a:lnSpc>
            </a:pPr>
            <a:endParaRPr lang="en-GB" sz="800" dirty="0" smtClean="0">
              <a:solidFill>
                <a:schemeClr val="tx1">
                  <a:lumMod val="75000"/>
                  <a:lumOff val="25000"/>
                </a:schemeClr>
              </a:solidFill>
              <a:latin typeface="Calibri Light"/>
              <a:cs typeface="Calibri Light"/>
            </a:endParaRPr>
          </a:p>
          <a:p>
            <a:pPr>
              <a:lnSpc>
                <a:spcPts val="1500"/>
              </a:lnSpc>
            </a:pPr>
            <a:endParaRPr lang="en-GB" sz="800" dirty="0">
              <a:solidFill>
                <a:schemeClr val="tx1">
                  <a:lumMod val="75000"/>
                  <a:lumOff val="25000"/>
                </a:schemeClr>
              </a:solidFill>
              <a:latin typeface="Calibri Light"/>
              <a:cs typeface="Calibri Light"/>
            </a:endParaRPr>
          </a:p>
          <a:p>
            <a:pPr>
              <a:lnSpc>
                <a:spcPts val="1500"/>
              </a:lnSpc>
            </a:pPr>
            <a:endParaRPr lang="en-GB" sz="800" b="1" dirty="0">
              <a:solidFill>
                <a:schemeClr val="tx1">
                  <a:lumMod val="75000"/>
                  <a:lumOff val="25000"/>
                </a:schemeClr>
              </a:solidFill>
              <a:cs typeface="Calibri Light"/>
            </a:endParaRPr>
          </a:p>
          <a:p>
            <a:pPr>
              <a:lnSpc>
                <a:spcPts val="1500"/>
              </a:lnSpc>
            </a:pPr>
            <a:r>
              <a:rPr lang="en-GB" b="1" dirty="0">
                <a:solidFill>
                  <a:schemeClr val="tx1">
                    <a:lumMod val="75000"/>
                    <a:lumOff val="25000"/>
                  </a:schemeClr>
                </a:solidFill>
                <a:cs typeface="Calibri Light"/>
              </a:rPr>
              <a:t>TNA GREATEST MATCHES	</a:t>
            </a:r>
          </a:p>
          <a:p>
            <a:pPr>
              <a:lnSpc>
                <a:spcPts val="1500"/>
              </a:lnSpc>
            </a:pPr>
            <a:r>
              <a:rPr lang="en-GB" sz="1600" dirty="0">
                <a:solidFill>
                  <a:schemeClr val="tx1">
                    <a:lumMod val="75000"/>
                    <a:lumOff val="25000"/>
                  </a:schemeClr>
                </a:solidFill>
                <a:latin typeface="Calibri Light"/>
                <a:cs typeface="Calibri Light"/>
              </a:rPr>
              <a:t>Amazing wrestling action from TNA featuring classic action from the world’s best wrestlers including Olympic gold medal winner Kurt Angle, Jeff Hardy and Samoa Joe.</a:t>
            </a:r>
          </a:p>
        </p:txBody>
      </p:sp>
      <p:sp>
        <p:nvSpPr>
          <p:cNvPr id="11" name="Rettangolo 16"/>
          <p:cNvSpPr/>
          <p:nvPr/>
        </p:nvSpPr>
        <p:spPr>
          <a:xfrm>
            <a:off x="514350" y="0"/>
            <a:ext cx="8115300" cy="105091"/>
          </a:xfrm>
          <a:prstGeom prst="rect">
            <a:avLst/>
          </a:prstGeom>
          <a:gradFill flip="none" rotWithShape="1">
            <a:gsLst>
              <a:gs pos="18000">
                <a:schemeClr val="tx1">
                  <a:alpha val="20000"/>
                </a:schemeClr>
              </a:gs>
              <a:gs pos="58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cxnSp>
        <p:nvCxnSpPr>
          <p:cNvPr id="12" name="Connettore 1 17"/>
          <p:cNvCxnSpPr/>
          <p:nvPr/>
        </p:nvCxnSpPr>
        <p:spPr>
          <a:xfrm flipH="1" flipV="1">
            <a:off x="514350" y="701901"/>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3" name="Connettore 1 17"/>
          <p:cNvCxnSpPr/>
          <p:nvPr/>
        </p:nvCxnSpPr>
        <p:spPr>
          <a:xfrm flipH="1" flipV="1">
            <a:off x="407472" y="4652058"/>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4" name="Picture 13" descr="ESC_CHANNEL_LOGO_MONO_BLACK_CMYK.png"/>
          <p:cNvPicPr>
            <a:picLocks noChangeAspect="1"/>
          </p:cNvPicPr>
          <p:nvPr/>
        </p:nvPicPr>
        <p:blipFill rotWithShape="1">
          <a:blip r:embed="rId3">
            <a:alphaModFix amt="57000"/>
            <a:extLst>
              <a:ext uri="{28A0092B-C50C-407E-A947-70E740481C1C}">
                <a14:useLocalDpi xmlns:a14="http://schemas.microsoft.com/office/drawing/2010/main" val="0"/>
              </a:ext>
            </a:extLst>
          </a:blip>
          <a:srcRect/>
          <a:stretch/>
        </p:blipFill>
        <p:spPr>
          <a:xfrm>
            <a:off x="514350" y="4742214"/>
            <a:ext cx="565288" cy="322681"/>
          </a:xfrm>
          <a:prstGeom prst="rect">
            <a:avLst/>
          </a:prstGeom>
        </p:spPr>
      </p:pic>
      <p:grpSp>
        <p:nvGrpSpPr>
          <p:cNvPr id="3" name="Group 2"/>
          <p:cNvGrpSpPr/>
          <p:nvPr/>
        </p:nvGrpSpPr>
        <p:grpSpPr>
          <a:xfrm>
            <a:off x="6720997" y="695288"/>
            <a:ext cx="1775730" cy="4057124"/>
            <a:chOff x="6536064" y="562503"/>
            <a:chExt cx="2098612" cy="4295519"/>
          </a:xfrm>
        </p:grpSpPr>
        <p:pic>
          <p:nvPicPr>
            <p:cNvPr id="22" name="Picture 6" descr="Z:\Programming &amp; On Air\Programme Resources\Extreme PIL\TNA Wrestlings Greatest Matches\Images\destinationx081_mr - LR - V2.jpg">
              <a:hlinkClick r:id="rId4"/>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t="-3138"/>
            <a:stretch/>
          </p:blipFill>
          <p:spPr bwMode="auto">
            <a:xfrm>
              <a:off x="6536064" y="3411939"/>
              <a:ext cx="2098612" cy="1446083"/>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23" name="Picture 3" descr="Z:\Programming &amp; On Air\Programme Resources\Extreme PIL\Nathan's Hotdog Eating Contest\MLE_Photos_Nat2013\070413 July 4 Nathans hot dog contest1138 v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36064" y="1983258"/>
              <a:ext cx="2082676" cy="1353805"/>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pic>
          <p:nvPicPr>
            <p:cNvPr id="24" name="Picture 3" descr="Z:\Programming &amp; On Air\Programme Resources\Extreme PIL\Drag Racing Championships 2008 FIA European\Pictures\IMG_8488.JPG">
              <a:hlinkClick r:id="rId7"/>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536064" y="562503"/>
              <a:ext cx="2082676" cy="1353817"/>
            </a:xfrm>
            <a:prstGeom prst="rect">
              <a:avLst/>
            </a:prstGeom>
            <a:noFill/>
            <a:ln w="19050">
              <a:solidFill>
                <a:schemeClr val="bg1"/>
              </a:solidFill>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7531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 y="0"/>
            <a:ext cx="9143996" cy="5143494"/>
          </a:xfrm>
          <a:prstGeom prst="rect">
            <a:avLst/>
          </a:prstGeom>
        </p:spPr>
      </p:pic>
      <p:sp>
        <p:nvSpPr>
          <p:cNvPr id="10" name="TextBox 9"/>
          <p:cNvSpPr txBox="1"/>
          <p:nvPr/>
        </p:nvSpPr>
        <p:spPr>
          <a:xfrm>
            <a:off x="545795" y="739802"/>
            <a:ext cx="5771878" cy="1415772"/>
          </a:xfrm>
          <a:prstGeom prst="rect">
            <a:avLst/>
          </a:prstGeom>
          <a:noFill/>
        </p:spPr>
        <p:txBody>
          <a:bodyPr wrap="square" lIns="0" tIns="0" rIns="0" bIns="0" rtlCol="0" anchor="t" anchorCtr="0">
            <a:spAutoFit/>
          </a:bodyPr>
          <a:lstStyle/>
          <a:p>
            <a:r>
              <a:rPr lang="en-GB" sz="4600" b="1" dirty="0" smtClean="0">
                <a:solidFill>
                  <a:schemeClr val="tx1">
                    <a:lumMod val="75000"/>
                    <a:lumOff val="25000"/>
                  </a:schemeClr>
                </a:solidFill>
                <a:latin typeface="Arial Black"/>
                <a:cs typeface="Arial Black"/>
              </a:rPr>
              <a:t>FACTUAL</a:t>
            </a:r>
          </a:p>
          <a:p>
            <a:r>
              <a:rPr lang="en-GB" sz="4600" b="1" dirty="0" smtClean="0">
                <a:solidFill>
                  <a:schemeClr val="tx1">
                    <a:lumMod val="75000"/>
                    <a:lumOff val="25000"/>
                  </a:schemeClr>
                </a:solidFill>
                <a:latin typeface="Arial Black"/>
                <a:cs typeface="Arial Black"/>
              </a:rPr>
              <a:t>ENTERTAINMENT </a:t>
            </a:r>
            <a:endParaRPr lang="en-GB" sz="4600" b="1" dirty="0">
              <a:solidFill>
                <a:schemeClr val="tx1">
                  <a:lumMod val="75000"/>
                  <a:lumOff val="25000"/>
                </a:schemeClr>
              </a:solidFill>
              <a:latin typeface="Arial Black"/>
              <a:cs typeface="Arial Black"/>
            </a:endParaRPr>
          </a:p>
        </p:txBody>
      </p:sp>
      <p:sp>
        <p:nvSpPr>
          <p:cNvPr id="11" name="Rettangolo 16"/>
          <p:cNvSpPr/>
          <p:nvPr/>
        </p:nvSpPr>
        <p:spPr>
          <a:xfrm>
            <a:off x="514350" y="0"/>
            <a:ext cx="8115300" cy="105091"/>
          </a:xfrm>
          <a:prstGeom prst="rect">
            <a:avLst/>
          </a:prstGeom>
          <a:gradFill flip="none" rotWithShape="1">
            <a:gsLst>
              <a:gs pos="18000">
                <a:schemeClr val="tx1">
                  <a:alpha val="20000"/>
                </a:schemeClr>
              </a:gs>
              <a:gs pos="58000">
                <a:srgbClr val="FFFFFF">
                  <a:alpha val="0"/>
                </a:srgb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cxnSp>
        <p:nvCxnSpPr>
          <p:cNvPr id="12" name="Connettore 1 17"/>
          <p:cNvCxnSpPr/>
          <p:nvPr/>
        </p:nvCxnSpPr>
        <p:spPr>
          <a:xfrm flipH="1" flipV="1">
            <a:off x="514350" y="701901"/>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flipH="1" flipV="1">
            <a:off x="514350" y="4655719"/>
            <a:ext cx="8115300" cy="3661"/>
          </a:xfrm>
          <a:prstGeom prst="line">
            <a:avLst/>
          </a:prstGeom>
          <a:ln w="3175" cmpd="sng">
            <a:gradFill flip="none" rotWithShape="1">
              <a:gsLst>
                <a:gs pos="88000">
                  <a:schemeClr val="tx1">
                    <a:lumMod val="75000"/>
                    <a:lumOff val="25000"/>
                    <a:alpha val="20000"/>
                  </a:schemeClr>
                </a:gs>
                <a:gs pos="38000">
                  <a:srgbClr val="FFFFFF">
                    <a:alpha val="0"/>
                  </a:srgbClr>
                </a:gs>
              </a:gsLst>
              <a:lin ang="0" scaled="1"/>
              <a:tileRect/>
            </a:gradFill>
          </a:ln>
          <a:effectLst/>
        </p:spPr>
        <p:style>
          <a:lnRef idx="2">
            <a:schemeClr val="accent1"/>
          </a:lnRef>
          <a:fillRef idx="0">
            <a:schemeClr val="accent1"/>
          </a:fillRef>
          <a:effectRef idx="1">
            <a:schemeClr val="accent1"/>
          </a:effectRef>
          <a:fontRef idx="minor">
            <a:schemeClr val="tx1"/>
          </a:fontRef>
        </p:style>
      </p:cxnSp>
      <p:pic>
        <p:nvPicPr>
          <p:cNvPr id="13" name="Picture 12" descr="ESC_CHANNEL_LOGO_MONO_BLACK_CMYK.png"/>
          <p:cNvPicPr>
            <a:picLocks noChangeAspect="1"/>
          </p:cNvPicPr>
          <p:nvPr/>
        </p:nvPicPr>
        <p:blipFill rotWithShape="1">
          <a:blip r:embed="rId3">
            <a:alphaModFix amt="57000"/>
            <a:extLst>
              <a:ext uri="{28A0092B-C50C-407E-A947-70E740481C1C}">
                <a14:useLocalDpi xmlns:a14="http://schemas.microsoft.com/office/drawing/2010/main" val="0"/>
              </a:ext>
            </a:extLst>
          </a:blip>
          <a:srcRect/>
          <a:stretch/>
        </p:blipFill>
        <p:spPr>
          <a:xfrm>
            <a:off x="514350" y="4742214"/>
            <a:ext cx="565288" cy="322681"/>
          </a:xfrm>
          <a:prstGeom prst="rect">
            <a:avLst/>
          </a:prstGeom>
        </p:spPr>
      </p:pic>
    </p:spTree>
    <p:extLst>
      <p:ext uri="{BB962C8B-B14F-4D97-AF65-F5344CB8AC3E}">
        <p14:creationId xmlns:p14="http://schemas.microsoft.com/office/powerpoint/2010/main" val="3475766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1168</TotalTime>
  <Words>733</Words>
  <Application>Microsoft Office PowerPoint</Application>
  <PresentationFormat>Demonstracija ekrane (16:9)</PresentationFormat>
  <Paragraphs>109</Paragraphs>
  <Slides>15</Slides>
  <Notes>0</Notes>
  <HiddenSlides>0</HiddenSlides>
  <MMClips>0</MMClips>
  <ScaleCrop>false</ScaleCrop>
  <HeadingPairs>
    <vt:vector size="4" baseType="variant">
      <vt:variant>
        <vt:lpstr>Tema</vt:lpstr>
      </vt:variant>
      <vt:variant>
        <vt:i4>1</vt:i4>
      </vt:variant>
      <vt:variant>
        <vt:lpstr>Skaidrių pavadinimai</vt:lpstr>
      </vt:variant>
      <vt:variant>
        <vt:i4>15</vt:i4>
      </vt:variant>
    </vt:vector>
  </HeadingPairs>
  <TitlesOfParts>
    <vt:vector size="16" baseType="lpstr">
      <vt:lpstr>Office Theme</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lpstr>PowerPoint pristatymas</vt:lpstr>
    </vt:vector>
  </TitlesOfParts>
  <Company>Innocean Worldwide UK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Graham</dc:creator>
  <cp:lastModifiedBy>Edita Rinkeviciene</cp:lastModifiedBy>
  <cp:revision>148</cp:revision>
  <dcterms:created xsi:type="dcterms:W3CDTF">2015-01-05T10:41:20Z</dcterms:created>
  <dcterms:modified xsi:type="dcterms:W3CDTF">2016-05-25T12:07:05Z</dcterms:modified>
</cp:coreProperties>
</file>