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258" r:id="rId4"/>
    <p:sldId id="267" r:id="rId5"/>
    <p:sldId id="260" r:id="rId6"/>
    <p:sldId id="272" r:id="rId7"/>
    <p:sldId id="273" r:id="rId8"/>
    <p:sldId id="274" r:id="rId9"/>
    <p:sldId id="275" r:id="rId10"/>
    <p:sldId id="276" r:id="rId11"/>
    <p:sldId id="277" r:id="rId12"/>
    <p:sldId id="278" r:id="rId13"/>
    <p:sldId id="269" r:id="rId14"/>
    <p:sldId id="279" r:id="rId15"/>
    <p:sldId id="270" r:id="rId16"/>
    <p:sldId id="27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44">
          <p15:clr>
            <a:srgbClr val="A4A3A4"/>
          </p15:clr>
        </p15:guide>
        <p15:guide id="4"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tare" initials="G"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7" autoAdjust="0"/>
    <p:restoredTop sz="86400" autoAdjust="0"/>
  </p:normalViewPr>
  <p:slideViewPr>
    <p:cSldViewPr showGuides="1">
      <p:cViewPr>
        <p:scale>
          <a:sx n="122" d="100"/>
          <a:sy n="122" d="100"/>
        </p:scale>
        <p:origin x="1170" y="306"/>
      </p:cViewPr>
      <p:guideLst>
        <p:guide orient="horz" pos="2160"/>
        <p:guide pos="2880"/>
        <p:guide pos="144"/>
        <p:guide pos="56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20B8A-18F8-463B-817F-E9335D3AC64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CBEA0F7E-BA2A-4D92-BE37-0DBBEF468E39}">
      <dgm:prSet custT="1"/>
      <dgm:spPr/>
      <dgm:t>
        <a:bodyPr/>
        <a:lstStyle/>
        <a:p>
          <a:pPr rtl="0"/>
          <a:r>
            <a:rPr lang="lt-LT" sz="1600" dirty="0"/>
            <a:t>Vilniaus apygardos administracinio teismo sprendimas priimtas 2017 m. balandžio 10 d., tai yra praėjus beveik 2 metams po VIĮ pataisų įsigaliojimo ir šis sprendimas dar nėra galutinis. Taigi procesas užtrunka labai ilgai.</a:t>
          </a:r>
        </a:p>
      </dgm:t>
    </dgm:pt>
    <dgm:pt modelId="{D3CF6F42-2DD3-48F7-9E75-179A879EA7C8}" type="parTrans" cxnId="{FDADC092-AC2C-4D03-B0E0-C8C655C172AC}">
      <dgm:prSet/>
      <dgm:spPr/>
      <dgm:t>
        <a:bodyPr/>
        <a:lstStyle/>
        <a:p>
          <a:endParaRPr lang="en-US"/>
        </a:p>
      </dgm:t>
    </dgm:pt>
    <dgm:pt modelId="{6874EFF0-F7F0-458A-80E4-865A955FBB07}" type="sibTrans" cxnId="{FDADC092-AC2C-4D03-B0E0-C8C655C172AC}">
      <dgm:prSet/>
      <dgm:spPr/>
      <dgm:t>
        <a:bodyPr/>
        <a:lstStyle/>
        <a:p>
          <a:endParaRPr lang="en-US"/>
        </a:p>
      </dgm:t>
    </dgm:pt>
    <dgm:pt modelId="{A1F6EE51-F645-46B2-946E-EF619E22436C}">
      <dgm:prSet custT="1"/>
      <dgm:spPr/>
      <dgm:t>
        <a:bodyPr/>
        <a:lstStyle/>
        <a:p>
          <a:pPr rtl="0"/>
          <a:r>
            <a:rPr lang="lt-LT" sz="1600" dirty="0"/>
            <a:t>Labai svarbu tinkamai identifikuoti subjektą ir surinkti pakankamai faktinių aplinkybių įrodančių, kad jis telkia televizijos programų ar atskirų programų platinimo internete Lietuvos Respublikos vartotojams paslaugas</a:t>
          </a:r>
        </a:p>
      </dgm:t>
    </dgm:pt>
    <dgm:pt modelId="{BCA1E741-2D78-490E-88B9-810B26C76AF8}" type="parTrans" cxnId="{FB11F766-94EC-4FB2-8407-43FCBE29E6F5}">
      <dgm:prSet/>
      <dgm:spPr/>
      <dgm:t>
        <a:bodyPr/>
        <a:lstStyle/>
        <a:p>
          <a:endParaRPr lang="en-US"/>
        </a:p>
      </dgm:t>
    </dgm:pt>
    <dgm:pt modelId="{CA2FBD24-A92A-4F75-9CA3-B9E983954D34}" type="sibTrans" cxnId="{FB11F766-94EC-4FB2-8407-43FCBE29E6F5}">
      <dgm:prSet/>
      <dgm:spPr/>
      <dgm:t>
        <a:bodyPr/>
        <a:lstStyle/>
        <a:p>
          <a:endParaRPr lang="en-US"/>
        </a:p>
      </dgm:t>
    </dgm:pt>
    <dgm:pt modelId="{5CC7ABF2-5BEC-4BE8-BC0D-272EEC1175AF}">
      <dgm:prSet custT="1"/>
      <dgm:spPr/>
      <dgm:t>
        <a:bodyPr/>
        <a:lstStyle/>
        <a:p>
          <a:pPr rtl="0"/>
          <a:r>
            <a:rPr lang="lt-LT" sz="1600" dirty="0"/>
            <a:t>Paslaugų teikėjų tapatybės nustatymas Interneto svetainėse, kuriose teikiamos šios paslaugos, dažniausiai neskelbiami fizinį ar juridinį asmenį leidžiantys identifikuoti duomenys. Tokiais atvejais LRTK kreipiasi į interneto </a:t>
          </a:r>
          <a:r>
            <a:rPr lang="lt-LT" sz="1600" dirty="0" err="1"/>
            <a:t>prieglobos</a:t>
          </a:r>
          <a:r>
            <a:rPr lang="lt-LT" sz="1600" dirty="0"/>
            <a:t> paslaugų teikėjus, prašydama pateikti duomenis apie domenų valdytojus. </a:t>
          </a:r>
        </a:p>
      </dgm:t>
    </dgm:pt>
    <dgm:pt modelId="{B04398D8-13D1-446D-A8D5-741F800EB3AC}" type="parTrans" cxnId="{70E05C92-DC9C-43DE-A1E4-69C2AE3AFECB}">
      <dgm:prSet/>
      <dgm:spPr/>
      <dgm:t>
        <a:bodyPr/>
        <a:lstStyle/>
        <a:p>
          <a:endParaRPr lang="en-US"/>
        </a:p>
      </dgm:t>
    </dgm:pt>
    <dgm:pt modelId="{0A747BFA-0463-43BE-883E-7B6063853C43}" type="sibTrans" cxnId="{70E05C92-DC9C-43DE-A1E4-69C2AE3AFECB}">
      <dgm:prSet/>
      <dgm:spPr/>
      <dgm:t>
        <a:bodyPr/>
        <a:lstStyle/>
        <a:p>
          <a:endParaRPr lang="en-US"/>
        </a:p>
      </dgm:t>
    </dgm:pt>
    <dgm:pt modelId="{0CC7D923-810C-4C31-A587-AB1C643EB831}" type="pres">
      <dgm:prSet presAssocID="{79120B8A-18F8-463B-817F-E9335D3AC64E}" presName="Name0" presStyleCnt="0">
        <dgm:presLayoutVars>
          <dgm:chMax val="7"/>
          <dgm:chPref val="7"/>
          <dgm:dir/>
        </dgm:presLayoutVars>
      </dgm:prSet>
      <dgm:spPr/>
    </dgm:pt>
    <dgm:pt modelId="{DED4E31B-2570-4221-AD9F-77FBF29FC4AB}" type="pres">
      <dgm:prSet presAssocID="{79120B8A-18F8-463B-817F-E9335D3AC64E}" presName="Name1" presStyleCnt="0"/>
      <dgm:spPr/>
    </dgm:pt>
    <dgm:pt modelId="{4E390013-29E2-43B6-8F63-2828DC00B3F2}" type="pres">
      <dgm:prSet presAssocID="{79120B8A-18F8-463B-817F-E9335D3AC64E}" presName="cycle" presStyleCnt="0"/>
      <dgm:spPr/>
    </dgm:pt>
    <dgm:pt modelId="{7B1AF030-4F2D-4A0E-A83C-E6453F0A1958}" type="pres">
      <dgm:prSet presAssocID="{79120B8A-18F8-463B-817F-E9335D3AC64E}" presName="srcNode" presStyleLbl="node1" presStyleIdx="0" presStyleCnt="3"/>
      <dgm:spPr/>
    </dgm:pt>
    <dgm:pt modelId="{458B3C9E-3861-4470-9817-46EAC2F6EDC3}" type="pres">
      <dgm:prSet presAssocID="{79120B8A-18F8-463B-817F-E9335D3AC64E}" presName="conn" presStyleLbl="parChTrans1D2" presStyleIdx="0" presStyleCnt="1"/>
      <dgm:spPr/>
    </dgm:pt>
    <dgm:pt modelId="{9C903B35-D2CD-4EAB-BD5F-C0C5E1A3D83F}" type="pres">
      <dgm:prSet presAssocID="{79120B8A-18F8-463B-817F-E9335D3AC64E}" presName="extraNode" presStyleLbl="node1" presStyleIdx="0" presStyleCnt="3"/>
      <dgm:spPr/>
    </dgm:pt>
    <dgm:pt modelId="{BC0D5A09-108C-44BF-A543-7F39F67EE982}" type="pres">
      <dgm:prSet presAssocID="{79120B8A-18F8-463B-817F-E9335D3AC64E}" presName="dstNode" presStyleLbl="node1" presStyleIdx="0" presStyleCnt="3"/>
      <dgm:spPr/>
    </dgm:pt>
    <dgm:pt modelId="{BFCF38B4-C94B-4DCF-81B2-3F4ECC10312D}" type="pres">
      <dgm:prSet presAssocID="{CBEA0F7E-BA2A-4D92-BE37-0DBBEF468E39}" presName="text_1" presStyleLbl="node1" presStyleIdx="0" presStyleCnt="3">
        <dgm:presLayoutVars>
          <dgm:bulletEnabled val="1"/>
        </dgm:presLayoutVars>
      </dgm:prSet>
      <dgm:spPr/>
    </dgm:pt>
    <dgm:pt modelId="{C335C6C3-D4DE-4513-998D-0FBBC5A4E358}" type="pres">
      <dgm:prSet presAssocID="{CBEA0F7E-BA2A-4D92-BE37-0DBBEF468E39}" presName="accent_1" presStyleCnt="0"/>
      <dgm:spPr/>
    </dgm:pt>
    <dgm:pt modelId="{ED8ED91E-136B-40EC-9259-F24AB1557A79}" type="pres">
      <dgm:prSet presAssocID="{CBEA0F7E-BA2A-4D92-BE37-0DBBEF468E39}" presName="accentRepeatNode" presStyleLbl="solidFgAcc1" presStyleIdx="0" presStyleCnt="3"/>
      <dgm:spPr/>
    </dgm:pt>
    <dgm:pt modelId="{B368C034-CC27-408F-B82F-99CDEF8D958D}" type="pres">
      <dgm:prSet presAssocID="{A1F6EE51-F645-46B2-946E-EF619E22436C}" presName="text_2" presStyleLbl="node1" presStyleIdx="1" presStyleCnt="3">
        <dgm:presLayoutVars>
          <dgm:bulletEnabled val="1"/>
        </dgm:presLayoutVars>
      </dgm:prSet>
      <dgm:spPr/>
    </dgm:pt>
    <dgm:pt modelId="{1016D78F-BFD4-44D7-8062-304A21C2394F}" type="pres">
      <dgm:prSet presAssocID="{A1F6EE51-F645-46B2-946E-EF619E22436C}" presName="accent_2" presStyleCnt="0"/>
      <dgm:spPr/>
    </dgm:pt>
    <dgm:pt modelId="{2541A8D8-8BBD-420D-89A5-9B85B9DDFD39}" type="pres">
      <dgm:prSet presAssocID="{A1F6EE51-F645-46B2-946E-EF619E22436C}" presName="accentRepeatNode" presStyleLbl="solidFgAcc1" presStyleIdx="1" presStyleCnt="3"/>
      <dgm:spPr/>
    </dgm:pt>
    <dgm:pt modelId="{8D4AF8B5-FB9E-4A0F-9C20-DA5C1AB06719}" type="pres">
      <dgm:prSet presAssocID="{5CC7ABF2-5BEC-4BE8-BC0D-272EEC1175AF}" presName="text_3" presStyleLbl="node1" presStyleIdx="2" presStyleCnt="3">
        <dgm:presLayoutVars>
          <dgm:bulletEnabled val="1"/>
        </dgm:presLayoutVars>
      </dgm:prSet>
      <dgm:spPr/>
    </dgm:pt>
    <dgm:pt modelId="{6CB52CBC-6D8C-49E1-AB2E-7608C97850DD}" type="pres">
      <dgm:prSet presAssocID="{5CC7ABF2-5BEC-4BE8-BC0D-272EEC1175AF}" presName="accent_3" presStyleCnt="0"/>
      <dgm:spPr/>
    </dgm:pt>
    <dgm:pt modelId="{053D8DE7-2874-408D-886C-B782C353E32E}" type="pres">
      <dgm:prSet presAssocID="{5CC7ABF2-5BEC-4BE8-BC0D-272EEC1175AF}" presName="accentRepeatNode" presStyleLbl="solidFgAcc1" presStyleIdx="2" presStyleCnt="3"/>
      <dgm:spPr/>
    </dgm:pt>
  </dgm:ptLst>
  <dgm:cxnLst>
    <dgm:cxn modelId="{6E319626-3C18-4E1E-B725-E2C9C6E15972}" type="presOf" srcId="{A1F6EE51-F645-46B2-946E-EF619E22436C}" destId="{B368C034-CC27-408F-B82F-99CDEF8D958D}" srcOrd="0" destOrd="0" presId="urn:microsoft.com/office/officeart/2008/layout/VerticalCurvedList"/>
    <dgm:cxn modelId="{BD419A40-56B3-430B-B3D0-CF88CB9EFF83}" type="presOf" srcId="{6874EFF0-F7F0-458A-80E4-865A955FBB07}" destId="{458B3C9E-3861-4470-9817-46EAC2F6EDC3}" srcOrd="0" destOrd="0" presId="urn:microsoft.com/office/officeart/2008/layout/VerticalCurvedList"/>
    <dgm:cxn modelId="{FB11F766-94EC-4FB2-8407-43FCBE29E6F5}" srcId="{79120B8A-18F8-463B-817F-E9335D3AC64E}" destId="{A1F6EE51-F645-46B2-946E-EF619E22436C}" srcOrd="1" destOrd="0" parTransId="{BCA1E741-2D78-490E-88B9-810B26C76AF8}" sibTransId="{CA2FBD24-A92A-4F75-9CA3-B9E983954D34}"/>
    <dgm:cxn modelId="{70E05C92-DC9C-43DE-A1E4-69C2AE3AFECB}" srcId="{79120B8A-18F8-463B-817F-E9335D3AC64E}" destId="{5CC7ABF2-5BEC-4BE8-BC0D-272EEC1175AF}" srcOrd="2" destOrd="0" parTransId="{B04398D8-13D1-446D-A8D5-741F800EB3AC}" sibTransId="{0A747BFA-0463-43BE-883E-7B6063853C43}"/>
    <dgm:cxn modelId="{FDADC092-AC2C-4D03-B0E0-C8C655C172AC}" srcId="{79120B8A-18F8-463B-817F-E9335D3AC64E}" destId="{CBEA0F7E-BA2A-4D92-BE37-0DBBEF468E39}" srcOrd="0" destOrd="0" parTransId="{D3CF6F42-2DD3-48F7-9E75-179A879EA7C8}" sibTransId="{6874EFF0-F7F0-458A-80E4-865A955FBB07}"/>
    <dgm:cxn modelId="{BE3388A4-7CC1-44EC-83E4-99A993CD20B7}" type="presOf" srcId="{79120B8A-18F8-463B-817F-E9335D3AC64E}" destId="{0CC7D923-810C-4C31-A587-AB1C643EB831}" srcOrd="0" destOrd="0" presId="urn:microsoft.com/office/officeart/2008/layout/VerticalCurvedList"/>
    <dgm:cxn modelId="{84D5D5BC-A2BE-4DFB-8E4A-EDB5EDF09182}" type="presOf" srcId="{5CC7ABF2-5BEC-4BE8-BC0D-272EEC1175AF}" destId="{8D4AF8B5-FB9E-4A0F-9C20-DA5C1AB06719}" srcOrd="0" destOrd="0" presId="urn:microsoft.com/office/officeart/2008/layout/VerticalCurvedList"/>
    <dgm:cxn modelId="{9E1A95BD-1D01-4898-BCEC-E33A71A8170D}" type="presOf" srcId="{CBEA0F7E-BA2A-4D92-BE37-0DBBEF468E39}" destId="{BFCF38B4-C94B-4DCF-81B2-3F4ECC10312D}" srcOrd="0" destOrd="0" presId="urn:microsoft.com/office/officeart/2008/layout/VerticalCurvedList"/>
    <dgm:cxn modelId="{9F17F046-3BE8-4CDA-959C-44840F75D485}" type="presParOf" srcId="{0CC7D923-810C-4C31-A587-AB1C643EB831}" destId="{DED4E31B-2570-4221-AD9F-77FBF29FC4AB}" srcOrd="0" destOrd="0" presId="urn:microsoft.com/office/officeart/2008/layout/VerticalCurvedList"/>
    <dgm:cxn modelId="{8B7781B7-42A2-4B87-A381-2557E75FB5E0}" type="presParOf" srcId="{DED4E31B-2570-4221-AD9F-77FBF29FC4AB}" destId="{4E390013-29E2-43B6-8F63-2828DC00B3F2}" srcOrd="0" destOrd="0" presId="urn:microsoft.com/office/officeart/2008/layout/VerticalCurvedList"/>
    <dgm:cxn modelId="{B88188EA-94B0-4A21-B109-83BE285AE789}" type="presParOf" srcId="{4E390013-29E2-43B6-8F63-2828DC00B3F2}" destId="{7B1AF030-4F2D-4A0E-A83C-E6453F0A1958}" srcOrd="0" destOrd="0" presId="urn:microsoft.com/office/officeart/2008/layout/VerticalCurvedList"/>
    <dgm:cxn modelId="{6F801F1D-712D-47A4-90BC-1AB9771C8A6E}" type="presParOf" srcId="{4E390013-29E2-43B6-8F63-2828DC00B3F2}" destId="{458B3C9E-3861-4470-9817-46EAC2F6EDC3}" srcOrd="1" destOrd="0" presId="urn:microsoft.com/office/officeart/2008/layout/VerticalCurvedList"/>
    <dgm:cxn modelId="{2D244004-67C5-45BE-85BF-F91A82DD17A6}" type="presParOf" srcId="{4E390013-29E2-43B6-8F63-2828DC00B3F2}" destId="{9C903B35-D2CD-4EAB-BD5F-C0C5E1A3D83F}" srcOrd="2" destOrd="0" presId="urn:microsoft.com/office/officeart/2008/layout/VerticalCurvedList"/>
    <dgm:cxn modelId="{E23F7492-D0CF-45F1-B48A-EB9C40BD17AB}" type="presParOf" srcId="{4E390013-29E2-43B6-8F63-2828DC00B3F2}" destId="{BC0D5A09-108C-44BF-A543-7F39F67EE982}" srcOrd="3" destOrd="0" presId="urn:microsoft.com/office/officeart/2008/layout/VerticalCurvedList"/>
    <dgm:cxn modelId="{49081FFD-7694-4C60-99A1-66E76E688889}" type="presParOf" srcId="{DED4E31B-2570-4221-AD9F-77FBF29FC4AB}" destId="{BFCF38B4-C94B-4DCF-81B2-3F4ECC10312D}" srcOrd="1" destOrd="0" presId="urn:microsoft.com/office/officeart/2008/layout/VerticalCurvedList"/>
    <dgm:cxn modelId="{52B0FC98-E4C9-4D75-AB00-2B7616631434}" type="presParOf" srcId="{DED4E31B-2570-4221-AD9F-77FBF29FC4AB}" destId="{C335C6C3-D4DE-4513-998D-0FBBC5A4E358}" srcOrd="2" destOrd="0" presId="urn:microsoft.com/office/officeart/2008/layout/VerticalCurvedList"/>
    <dgm:cxn modelId="{9D4E66FA-793D-4442-82A7-89D16A25A535}" type="presParOf" srcId="{C335C6C3-D4DE-4513-998D-0FBBC5A4E358}" destId="{ED8ED91E-136B-40EC-9259-F24AB1557A79}" srcOrd="0" destOrd="0" presId="urn:microsoft.com/office/officeart/2008/layout/VerticalCurvedList"/>
    <dgm:cxn modelId="{500E21B9-F1A4-4588-B4E7-B18D33EA6CB9}" type="presParOf" srcId="{DED4E31B-2570-4221-AD9F-77FBF29FC4AB}" destId="{B368C034-CC27-408F-B82F-99CDEF8D958D}" srcOrd="3" destOrd="0" presId="urn:microsoft.com/office/officeart/2008/layout/VerticalCurvedList"/>
    <dgm:cxn modelId="{E377D26C-91D6-4A15-A43D-C01359669296}" type="presParOf" srcId="{DED4E31B-2570-4221-AD9F-77FBF29FC4AB}" destId="{1016D78F-BFD4-44D7-8062-304A21C2394F}" srcOrd="4" destOrd="0" presId="urn:microsoft.com/office/officeart/2008/layout/VerticalCurvedList"/>
    <dgm:cxn modelId="{66C4C840-7038-476A-974F-074412E23020}" type="presParOf" srcId="{1016D78F-BFD4-44D7-8062-304A21C2394F}" destId="{2541A8D8-8BBD-420D-89A5-9B85B9DDFD39}" srcOrd="0" destOrd="0" presId="urn:microsoft.com/office/officeart/2008/layout/VerticalCurvedList"/>
    <dgm:cxn modelId="{37A591AE-390F-4AC9-A57D-8F4E231D7A91}" type="presParOf" srcId="{DED4E31B-2570-4221-AD9F-77FBF29FC4AB}" destId="{8D4AF8B5-FB9E-4A0F-9C20-DA5C1AB06719}" srcOrd="5" destOrd="0" presId="urn:microsoft.com/office/officeart/2008/layout/VerticalCurvedList"/>
    <dgm:cxn modelId="{9857967D-02DA-48F4-A927-2566EAF5EDF4}" type="presParOf" srcId="{DED4E31B-2570-4221-AD9F-77FBF29FC4AB}" destId="{6CB52CBC-6D8C-49E1-AB2E-7608C97850DD}" srcOrd="6" destOrd="0" presId="urn:microsoft.com/office/officeart/2008/layout/VerticalCurvedList"/>
    <dgm:cxn modelId="{C867A355-EC1F-4CF8-94FC-5B0F5FB68FC7}" type="presParOf" srcId="{6CB52CBC-6D8C-49E1-AB2E-7608C97850DD}" destId="{053D8DE7-2874-408D-886C-B782C353E3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FF2F8-F515-4B4A-8CD6-EC678E7A5C2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10F46CF6-E7BA-4454-A3D5-0F047A9539FB}">
      <dgm:prSet/>
      <dgm:spPr/>
      <dgm:t>
        <a:bodyPr/>
        <a:lstStyle/>
        <a:p>
          <a:pPr algn="just" rtl="0"/>
          <a:r>
            <a:rPr lang="lt-LT" dirty="0"/>
            <a:t>patikslinamas televizijos programų ir (ar) atskirų programų platinimo internete paslaugos sąvokos apibrėžimas, kuris sąlygos vienodas veiklos sąlygas visiems asmenims, internete platinantiems televizijos programas ir (ar) atskiras programas</a:t>
          </a:r>
        </a:p>
      </dgm:t>
    </dgm:pt>
    <dgm:pt modelId="{F26A2C6D-CBD9-4F44-A2E4-414BA7039117}" type="parTrans" cxnId="{45C8B8E7-F0D6-404A-95E5-CF065E4C0751}">
      <dgm:prSet/>
      <dgm:spPr/>
      <dgm:t>
        <a:bodyPr/>
        <a:lstStyle/>
        <a:p>
          <a:endParaRPr lang="en-US"/>
        </a:p>
      </dgm:t>
    </dgm:pt>
    <dgm:pt modelId="{575DB296-FAAB-4D6E-B324-A4C2B47324C6}" type="sibTrans" cxnId="{45C8B8E7-F0D6-404A-95E5-CF065E4C0751}">
      <dgm:prSet/>
      <dgm:spPr/>
      <dgm:t>
        <a:bodyPr/>
        <a:lstStyle/>
        <a:p>
          <a:endParaRPr lang="en-US"/>
        </a:p>
      </dgm:t>
    </dgm:pt>
    <dgm:pt modelId="{68CC0AFF-B240-4B71-BA4D-C2B066E77E01}">
      <dgm:prSet/>
      <dgm:spPr/>
      <dgm:t>
        <a:bodyPr/>
        <a:lstStyle/>
        <a:p>
          <a:pPr algn="just" rtl="0"/>
          <a:r>
            <a:rPr lang="lt-LT" dirty="0"/>
            <a:t>LRTK suteikiamos teisės duoti privalomus nurodymus informacijos </a:t>
          </a:r>
          <a:r>
            <a:rPr lang="lt-LT" dirty="0" err="1"/>
            <a:t>prieglobos</a:t>
          </a:r>
          <a:r>
            <a:rPr lang="lt-LT" dirty="0"/>
            <a:t> paslaugų teikėjams ir (ar) tinklo paslaugų teikėjams siekiant riboti paslaugų, apie kurių pradžią teisės aktų nustatyta tvarka privaloma pranešti LRTK, tačiau nepranešta, pasiekiamumą</a:t>
          </a:r>
        </a:p>
      </dgm:t>
    </dgm:pt>
    <dgm:pt modelId="{EE73349D-304F-4114-B8C2-D4CA4CBE7137}" type="parTrans" cxnId="{1E784A79-A40C-48FD-8EB2-1BEF6AD3FAA4}">
      <dgm:prSet/>
      <dgm:spPr/>
      <dgm:t>
        <a:bodyPr/>
        <a:lstStyle/>
        <a:p>
          <a:endParaRPr lang="en-US"/>
        </a:p>
      </dgm:t>
    </dgm:pt>
    <dgm:pt modelId="{6F650BA7-5949-41C7-99F7-141B37537A94}" type="sibTrans" cxnId="{1E784A79-A40C-48FD-8EB2-1BEF6AD3FAA4}">
      <dgm:prSet/>
      <dgm:spPr/>
      <dgm:t>
        <a:bodyPr/>
        <a:lstStyle/>
        <a:p>
          <a:endParaRPr lang="en-US"/>
        </a:p>
      </dgm:t>
    </dgm:pt>
    <dgm:pt modelId="{C99CCB0F-B0FA-41BC-A6E7-2E9C694D7F88}">
      <dgm:prSet/>
      <dgm:spPr/>
      <dgm:t>
        <a:bodyPr/>
        <a:lstStyle/>
        <a:p>
          <a:pPr algn="just" rtl="0"/>
          <a:r>
            <a:rPr lang="lt-LT" dirty="0"/>
            <a:t>numatomos administracinės sankcijos už nepranešimą apie vykdomą nelicencijuojamą veiklą VIĮ nustatyta tvarka</a:t>
          </a:r>
        </a:p>
      </dgm:t>
    </dgm:pt>
    <dgm:pt modelId="{3D2EFEE3-A5F7-41E4-B184-AC9BE7103019}" type="parTrans" cxnId="{5AC1294F-0DF3-4487-B92D-FD536958728C}">
      <dgm:prSet/>
      <dgm:spPr/>
      <dgm:t>
        <a:bodyPr/>
        <a:lstStyle/>
        <a:p>
          <a:endParaRPr lang="en-US"/>
        </a:p>
      </dgm:t>
    </dgm:pt>
    <dgm:pt modelId="{10C9FE13-987B-4A26-A555-9F04F4D91C99}" type="sibTrans" cxnId="{5AC1294F-0DF3-4487-B92D-FD536958728C}">
      <dgm:prSet/>
      <dgm:spPr/>
      <dgm:t>
        <a:bodyPr/>
        <a:lstStyle/>
        <a:p>
          <a:endParaRPr lang="en-US"/>
        </a:p>
      </dgm:t>
    </dgm:pt>
    <dgm:pt modelId="{2EA5D81B-F5BB-4FFF-9A79-CA076293DEA1}">
      <dgm:prSet/>
      <dgm:spPr/>
      <dgm:t>
        <a:bodyPr/>
        <a:lstStyle/>
        <a:p>
          <a:pPr algn="just" rtl="0"/>
          <a:r>
            <a:rPr lang="lt-LT" dirty="0"/>
            <a:t>VIĮ 34(1) straipsnio 3 dalyje numatytų paslaugų teikimo laisvės ribojimų taikymas ir televizijos programas internete platinantiems paslaugų teikėjams, taip panaikinant galimybę išvengti LRTK sprendimų dėl retransliavimo ribojimo taikymo</a:t>
          </a:r>
        </a:p>
      </dgm:t>
    </dgm:pt>
    <dgm:pt modelId="{D78173A9-DF68-44C2-A5F1-53C75228EC3A}" type="parTrans" cxnId="{64B219DD-82FD-4B2E-B88C-F6687D2BA54F}">
      <dgm:prSet/>
      <dgm:spPr/>
      <dgm:t>
        <a:bodyPr/>
        <a:lstStyle/>
        <a:p>
          <a:endParaRPr lang="en-US"/>
        </a:p>
      </dgm:t>
    </dgm:pt>
    <dgm:pt modelId="{5C596003-1F5A-494D-87AA-9F7971725A1B}" type="sibTrans" cxnId="{64B219DD-82FD-4B2E-B88C-F6687D2BA54F}">
      <dgm:prSet/>
      <dgm:spPr/>
      <dgm:t>
        <a:bodyPr/>
        <a:lstStyle/>
        <a:p>
          <a:endParaRPr lang="en-US"/>
        </a:p>
      </dgm:t>
    </dgm:pt>
    <dgm:pt modelId="{F7464529-C5C9-41D1-B631-CB335DA34292}" type="pres">
      <dgm:prSet presAssocID="{B20FF2F8-F515-4B4A-8CD6-EC678E7A5C25}" presName="Name0" presStyleCnt="0">
        <dgm:presLayoutVars>
          <dgm:chMax val="7"/>
          <dgm:chPref val="7"/>
          <dgm:dir/>
        </dgm:presLayoutVars>
      </dgm:prSet>
      <dgm:spPr/>
    </dgm:pt>
    <dgm:pt modelId="{2E244727-5BF4-4CFD-A347-F95F46D70103}" type="pres">
      <dgm:prSet presAssocID="{B20FF2F8-F515-4B4A-8CD6-EC678E7A5C25}" presName="Name1" presStyleCnt="0"/>
      <dgm:spPr/>
    </dgm:pt>
    <dgm:pt modelId="{9CB7DAC5-2FC3-4E75-9696-207B59A8BC2B}" type="pres">
      <dgm:prSet presAssocID="{B20FF2F8-F515-4B4A-8CD6-EC678E7A5C25}" presName="cycle" presStyleCnt="0"/>
      <dgm:spPr/>
    </dgm:pt>
    <dgm:pt modelId="{65EA1D5A-C2C5-490A-8928-013A989F9AB6}" type="pres">
      <dgm:prSet presAssocID="{B20FF2F8-F515-4B4A-8CD6-EC678E7A5C25}" presName="srcNode" presStyleLbl="node1" presStyleIdx="0" presStyleCnt="4"/>
      <dgm:spPr/>
    </dgm:pt>
    <dgm:pt modelId="{76D80703-8B09-45E2-B5E0-4B2B4C6254D8}" type="pres">
      <dgm:prSet presAssocID="{B20FF2F8-F515-4B4A-8CD6-EC678E7A5C25}" presName="conn" presStyleLbl="parChTrans1D2" presStyleIdx="0" presStyleCnt="1"/>
      <dgm:spPr/>
    </dgm:pt>
    <dgm:pt modelId="{B18707BA-7304-4AD7-B952-883BAB738301}" type="pres">
      <dgm:prSet presAssocID="{B20FF2F8-F515-4B4A-8CD6-EC678E7A5C25}" presName="extraNode" presStyleLbl="node1" presStyleIdx="0" presStyleCnt="4"/>
      <dgm:spPr/>
    </dgm:pt>
    <dgm:pt modelId="{5A0C0B03-F566-4E6E-A569-C00CD83720F7}" type="pres">
      <dgm:prSet presAssocID="{B20FF2F8-F515-4B4A-8CD6-EC678E7A5C25}" presName="dstNode" presStyleLbl="node1" presStyleIdx="0" presStyleCnt="4"/>
      <dgm:spPr/>
    </dgm:pt>
    <dgm:pt modelId="{274980F8-9391-4F08-A8B1-2E0EA41F4BE7}" type="pres">
      <dgm:prSet presAssocID="{10F46CF6-E7BA-4454-A3D5-0F047A9539FB}" presName="text_1" presStyleLbl="node1" presStyleIdx="0" presStyleCnt="4">
        <dgm:presLayoutVars>
          <dgm:bulletEnabled val="1"/>
        </dgm:presLayoutVars>
      </dgm:prSet>
      <dgm:spPr/>
    </dgm:pt>
    <dgm:pt modelId="{EB5A95F9-25A9-41A6-875C-5D9CE605209F}" type="pres">
      <dgm:prSet presAssocID="{10F46CF6-E7BA-4454-A3D5-0F047A9539FB}" presName="accent_1" presStyleCnt="0"/>
      <dgm:spPr/>
    </dgm:pt>
    <dgm:pt modelId="{5152C322-F7D4-4006-9014-D649804036E2}" type="pres">
      <dgm:prSet presAssocID="{10F46CF6-E7BA-4454-A3D5-0F047A9539FB}" presName="accentRepeatNode" presStyleLbl="solidFgAcc1" presStyleIdx="0" presStyleCnt="4"/>
      <dgm:spPr/>
    </dgm:pt>
    <dgm:pt modelId="{0B17779F-90A6-424B-B8A5-E8EBC870223F}" type="pres">
      <dgm:prSet presAssocID="{68CC0AFF-B240-4B71-BA4D-C2B066E77E01}" presName="text_2" presStyleLbl="node1" presStyleIdx="1" presStyleCnt="4">
        <dgm:presLayoutVars>
          <dgm:bulletEnabled val="1"/>
        </dgm:presLayoutVars>
      </dgm:prSet>
      <dgm:spPr/>
    </dgm:pt>
    <dgm:pt modelId="{8822EC4F-CF15-423A-82D4-B8A7D20E0FE5}" type="pres">
      <dgm:prSet presAssocID="{68CC0AFF-B240-4B71-BA4D-C2B066E77E01}" presName="accent_2" presStyleCnt="0"/>
      <dgm:spPr/>
    </dgm:pt>
    <dgm:pt modelId="{CEFD83D1-D6AA-475D-AC08-CC9F2781A09E}" type="pres">
      <dgm:prSet presAssocID="{68CC0AFF-B240-4B71-BA4D-C2B066E77E01}" presName="accentRepeatNode" presStyleLbl="solidFgAcc1" presStyleIdx="1" presStyleCnt="4"/>
      <dgm:spPr/>
    </dgm:pt>
    <dgm:pt modelId="{A1688DC9-7A8C-4863-9762-801A27C95CBE}" type="pres">
      <dgm:prSet presAssocID="{C99CCB0F-B0FA-41BC-A6E7-2E9C694D7F88}" presName="text_3" presStyleLbl="node1" presStyleIdx="2" presStyleCnt="4">
        <dgm:presLayoutVars>
          <dgm:bulletEnabled val="1"/>
        </dgm:presLayoutVars>
      </dgm:prSet>
      <dgm:spPr/>
    </dgm:pt>
    <dgm:pt modelId="{D06BF2FB-2F8F-4347-8AAC-CE2C4E4FD337}" type="pres">
      <dgm:prSet presAssocID="{C99CCB0F-B0FA-41BC-A6E7-2E9C694D7F88}" presName="accent_3" presStyleCnt="0"/>
      <dgm:spPr/>
    </dgm:pt>
    <dgm:pt modelId="{AFA8E511-7D33-4D11-BBDC-D82D35A0FF04}" type="pres">
      <dgm:prSet presAssocID="{C99CCB0F-B0FA-41BC-A6E7-2E9C694D7F88}" presName="accentRepeatNode" presStyleLbl="solidFgAcc1" presStyleIdx="2" presStyleCnt="4"/>
      <dgm:spPr/>
    </dgm:pt>
    <dgm:pt modelId="{72F5466E-7964-4CF3-8EFD-4C268C3C8616}" type="pres">
      <dgm:prSet presAssocID="{2EA5D81B-F5BB-4FFF-9A79-CA076293DEA1}" presName="text_4" presStyleLbl="node1" presStyleIdx="3" presStyleCnt="4">
        <dgm:presLayoutVars>
          <dgm:bulletEnabled val="1"/>
        </dgm:presLayoutVars>
      </dgm:prSet>
      <dgm:spPr/>
    </dgm:pt>
    <dgm:pt modelId="{6E7CB1C0-F944-4156-B93E-EF0F72165361}" type="pres">
      <dgm:prSet presAssocID="{2EA5D81B-F5BB-4FFF-9A79-CA076293DEA1}" presName="accent_4" presStyleCnt="0"/>
      <dgm:spPr/>
    </dgm:pt>
    <dgm:pt modelId="{BB5F22A3-2370-4659-9717-615E91B0EF43}" type="pres">
      <dgm:prSet presAssocID="{2EA5D81B-F5BB-4FFF-9A79-CA076293DEA1}" presName="accentRepeatNode" presStyleLbl="solidFgAcc1" presStyleIdx="3" presStyleCnt="4"/>
      <dgm:spPr/>
    </dgm:pt>
  </dgm:ptLst>
  <dgm:cxnLst>
    <dgm:cxn modelId="{225D4A10-3B48-419B-9323-193F3ACF530E}" type="presOf" srcId="{68CC0AFF-B240-4B71-BA4D-C2B066E77E01}" destId="{0B17779F-90A6-424B-B8A5-E8EBC870223F}" srcOrd="0" destOrd="0" presId="urn:microsoft.com/office/officeart/2008/layout/VerticalCurvedList"/>
    <dgm:cxn modelId="{980B1240-EC88-428E-8D77-44509D671032}" type="presOf" srcId="{575DB296-FAAB-4D6E-B324-A4C2B47324C6}" destId="{76D80703-8B09-45E2-B5E0-4B2B4C6254D8}" srcOrd="0" destOrd="0" presId="urn:microsoft.com/office/officeart/2008/layout/VerticalCurvedList"/>
    <dgm:cxn modelId="{69EFCA67-FA65-4A20-A46F-2FA38E070877}" type="presOf" srcId="{C99CCB0F-B0FA-41BC-A6E7-2E9C694D7F88}" destId="{A1688DC9-7A8C-4863-9762-801A27C95CBE}" srcOrd="0" destOrd="0" presId="urn:microsoft.com/office/officeart/2008/layout/VerticalCurvedList"/>
    <dgm:cxn modelId="{5AC1294F-0DF3-4487-B92D-FD536958728C}" srcId="{B20FF2F8-F515-4B4A-8CD6-EC678E7A5C25}" destId="{C99CCB0F-B0FA-41BC-A6E7-2E9C694D7F88}" srcOrd="2" destOrd="0" parTransId="{3D2EFEE3-A5F7-41E4-B184-AC9BE7103019}" sibTransId="{10C9FE13-987B-4A26-A555-9F04F4D91C99}"/>
    <dgm:cxn modelId="{7885E173-19BB-4589-B9DB-835A9446F5EE}" type="presOf" srcId="{10F46CF6-E7BA-4454-A3D5-0F047A9539FB}" destId="{274980F8-9391-4F08-A8B1-2E0EA41F4BE7}" srcOrd="0" destOrd="0" presId="urn:microsoft.com/office/officeart/2008/layout/VerticalCurvedList"/>
    <dgm:cxn modelId="{EF401A57-ACB3-42E8-88F8-DB16670C87DD}" type="presOf" srcId="{B20FF2F8-F515-4B4A-8CD6-EC678E7A5C25}" destId="{F7464529-C5C9-41D1-B631-CB335DA34292}" srcOrd="0" destOrd="0" presId="urn:microsoft.com/office/officeart/2008/layout/VerticalCurvedList"/>
    <dgm:cxn modelId="{1E784A79-A40C-48FD-8EB2-1BEF6AD3FAA4}" srcId="{B20FF2F8-F515-4B4A-8CD6-EC678E7A5C25}" destId="{68CC0AFF-B240-4B71-BA4D-C2B066E77E01}" srcOrd="1" destOrd="0" parTransId="{EE73349D-304F-4114-B8C2-D4CA4CBE7137}" sibTransId="{6F650BA7-5949-41C7-99F7-141B37537A94}"/>
    <dgm:cxn modelId="{64B219DD-82FD-4B2E-B88C-F6687D2BA54F}" srcId="{B20FF2F8-F515-4B4A-8CD6-EC678E7A5C25}" destId="{2EA5D81B-F5BB-4FFF-9A79-CA076293DEA1}" srcOrd="3" destOrd="0" parTransId="{D78173A9-DF68-44C2-A5F1-53C75228EC3A}" sibTransId="{5C596003-1F5A-494D-87AA-9F7971725A1B}"/>
    <dgm:cxn modelId="{45C8B8E7-F0D6-404A-95E5-CF065E4C0751}" srcId="{B20FF2F8-F515-4B4A-8CD6-EC678E7A5C25}" destId="{10F46CF6-E7BA-4454-A3D5-0F047A9539FB}" srcOrd="0" destOrd="0" parTransId="{F26A2C6D-CBD9-4F44-A2E4-414BA7039117}" sibTransId="{575DB296-FAAB-4D6E-B324-A4C2B47324C6}"/>
    <dgm:cxn modelId="{5BBC4AFE-E094-4D35-B5A5-E7FE8939AF9B}" type="presOf" srcId="{2EA5D81B-F5BB-4FFF-9A79-CA076293DEA1}" destId="{72F5466E-7964-4CF3-8EFD-4C268C3C8616}" srcOrd="0" destOrd="0" presId="urn:microsoft.com/office/officeart/2008/layout/VerticalCurvedList"/>
    <dgm:cxn modelId="{742C573B-74C9-47A6-B75A-607E9E17B4E0}" type="presParOf" srcId="{F7464529-C5C9-41D1-B631-CB335DA34292}" destId="{2E244727-5BF4-4CFD-A347-F95F46D70103}" srcOrd="0" destOrd="0" presId="urn:microsoft.com/office/officeart/2008/layout/VerticalCurvedList"/>
    <dgm:cxn modelId="{29DF0EAB-8790-4C60-9370-EDB075BFFEB2}" type="presParOf" srcId="{2E244727-5BF4-4CFD-A347-F95F46D70103}" destId="{9CB7DAC5-2FC3-4E75-9696-207B59A8BC2B}" srcOrd="0" destOrd="0" presId="urn:microsoft.com/office/officeart/2008/layout/VerticalCurvedList"/>
    <dgm:cxn modelId="{773B568D-834E-45B6-8019-5B7A9CB0DC3C}" type="presParOf" srcId="{9CB7DAC5-2FC3-4E75-9696-207B59A8BC2B}" destId="{65EA1D5A-C2C5-490A-8928-013A989F9AB6}" srcOrd="0" destOrd="0" presId="urn:microsoft.com/office/officeart/2008/layout/VerticalCurvedList"/>
    <dgm:cxn modelId="{A3CC6E1F-0A7D-46EB-95DA-FA3C1DDF6C13}" type="presParOf" srcId="{9CB7DAC5-2FC3-4E75-9696-207B59A8BC2B}" destId="{76D80703-8B09-45E2-B5E0-4B2B4C6254D8}" srcOrd="1" destOrd="0" presId="urn:microsoft.com/office/officeart/2008/layout/VerticalCurvedList"/>
    <dgm:cxn modelId="{02468D37-0D69-4178-A0A8-49ECD5499499}" type="presParOf" srcId="{9CB7DAC5-2FC3-4E75-9696-207B59A8BC2B}" destId="{B18707BA-7304-4AD7-B952-883BAB738301}" srcOrd="2" destOrd="0" presId="urn:microsoft.com/office/officeart/2008/layout/VerticalCurvedList"/>
    <dgm:cxn modelId="{BB98DF4A-0092-417C-82BF-90EA759D09E7}" type="presParOf" srcId="{9CB7DAC5-2FC3-4E75-9696-207B59A8BC2B}" destId="{5A0C0B03-F566-4E6E-A569-C00CD83720F7}" srcOrd="3" destOrd="0" presId="urn:microsoft.com/office/officeart/2008/layout/VerticalCurvedList"/>
    <dgm:cxn modelId="{5D94C41D-300F-4DFA-9EE7-94D16A0143B6}" type="presParOf" srcId="{2E244727-5BF4-4CFD-A347-F95F46D70103}" destId="{274980F8-9391-4F08-A8B1-2E0EA41F4BE7}" srcOrd="1" destOrd="0" presId="urn:microsoft.com/office/officeart/2008/layout/VerticalCurvedList"/>
    <dgm:cxn modelId="{AE6B86C6-51A8-427F-A3F7-AA67C689BD35}" type="presParOf" srcId="{2E244727-5BF4-4CFD-A347-F95F46D70103}" destId="{EB5A95F9-25A9-41A6-875C-5D9CE605209F}" srcOrd="2" destOrd="0" presId="urn:microsoft.com/office/officeart/2008/layout/VerticalCurvedList"/>
    <dgm:cxn modelId="{9611F98E-A178-4A33-801B-82FBC7DE0ABB}" type="presParOf" srcId="{EB5A95F9-25A9-41A6-875C-5D9CE605209F}" destId="{5152C322-F7D4-4006-9014-D649804036E2}" srcOrd="0" destOrd="0" presId="urn:microsoft.com/office/officeart/2008/layout/VerticalCurvedList"/>
    <dgm:cxn modelId="{1290D8E3-82BB-468D-B32E-29337D798566}" type="presParOf" srcId="{2E244727-5BF4-4CFD-A347-F95F46D70103}" destId="{0B17779F-90A6-424B-B8A5-E8EBC870223F}" srcOrd="3" destOrd="0" presId="urn:microsoft.com/office/officeart/2008/layout/VerticalCurvedList"/>
    <dgm:cxn modelId="{FC8BB99E-E468-448C-8B90-1E2DD7485CD1}" type="presParOf" srcId="{2E244727-5BF4-4CFD-A347-F95F46D70103}" destId="{8822EC4F-CF15-423A-82D4-B8A7D20E0FE5}" srcOrd="4" destOrd="0" presId="urn:microsoft.com/office/officeart/2008/layout/VerticalCurvedList"/>
    <dgm:cxn modelId="{06430A85-2222-43B0-9C7E-8AAD63C36C8D}" type="presParOf" srcId="{8822EC4F-CF15-423A-82D4-B8A7D20E0FE5}" destId="{CEFD83D1-D6AA-475D-AC08-CC9F2781A09E}" srcOrd="0" destOrd="0" presId="urn:microsoft.com/office/officeart/2008/layout/VerticalCurvedList"/>
    <dgm:cxn modelId="{1297A8E2-5DFE-4FED-96CE-693902765BAA}" type="presParOf" srcId="{2E244727-5BF4-4CFD-A347-F95F46D70103}" destId="{A1688DC9-7A8C-4863-9762-801A27C95CBE}" srcOrd="5" destOrd="0" presId="urn:microsoft.com/office/officeart/2008/layout/VerticalCurvedList"/>
    <dgm:cxn modelId="{AD734E29-09F8-452C-B3E9-36B9023188BD}" type="presParOf" srcId="{2E244727-5BF4-4CFD-A347-F95F46D70103}" destId="{D06BF2FB-2F8F-4347-8AAC-CE2C4E4FD337}" srcOrd="6" destOrd="0" presId="urn:microsoft.com/office/officeart/2008/layout/VerticalCurvedList"/>
    <dgm:cxn modelId="{438AEFDC-FCDB-468A-A126-44F7AFB1BCA0}" type="presParOf" srcId="{D06BF2FB-2F8F-4347-8AAC-CE2C4E4FD337}" destId="{AFA8E511-7D33-4D11-BBDC-D82D35A0FF04}" srcOrd="0" destOrd="0" presId="urn:microsoft.com/office/officeart/2008/layout/VerticalCurvedList"/>
    <dgm:cxn modelId="{6094E0AA-0D72-4953-9A58-BCC782619298}" type="presParOf" srcId="{2E244727-5BF4-4CFD-A347-F95F46D70103}" destId="{72F5466E-7964-4CF3-8EFD-4C268C3C8616}" srcOrd="7" destOrd="0" presId="urn:microsoft.com/office/officeart/2008/layout/VerticalCurvedList"/>
    <dgm:cxn modelId="{3CCDEE26-EA0E-4864-B93E-F5488BD709F4}" type="presParOf" srcId="{2E244727-5BF4-4CFD-A347-F95F46D70103}" destId="{6E7CB1C0-F944-4156-B93E-EF0F72165361}" srcOrd="8" destOrd="0" presId="urn:microsoft.com/office/officeart/2008/layout/VerticalCurvedList"/>
    <dgm:cxn modelId="{D042F598-7FD6-4689-9C97-9FE96EE27687}" type="presParOf" srcId="{6E7CB1C0-F944-4156-B93E-EF0F72165361}" destId="{BB5F22A3-2370-4659-9717-615E91B0EF4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B3C9E-3861-4470-9817-46EAC2F6EDC3}">
      <dsp:nvSpPr>
        <dsp:cNvPr id="0" name=""/>
        <dsp:cNvSpPr/>
      </dsp:nvSpPr>
      <dsp:spPr>
        <a:xfrm>
          <a:off x="-5513198" y="-844209"/>
          <a:ext cx="6565219" cy="6565219"/>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CF38B4-C94B-4DCF-81B2-3F4ECC10312D}">
      <dsp:nvSpPr>
        <dsp:cNvPr id="0" name=""/>
        <dsp:cNvSpPr/>
      </dsp:nvSpPr>
      <dsp:spPr>
        <a:xfrm>
          <a:off x="676899" y="487680"/>
          <a:ext cx="7942600" cy="97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40640" rIns="40640" bIns="40640" numCol="1" spcCol="1270" anchor="ctr" anchorCtr="0">
          <a:noAutofit/>
        </a:bodyPr>
        <a:lstStyle/>
        <a:p>
          <a:pPr marL="0" lvl="0" indent="0" algn="l" defTabSz="711200" rtl="0">
            <a:lnSpc>
              <a:spcPct val="90000"/>
            </a:lnSpc>
            <a:spcBef>
              <a:spcPct val="0"/>
            </a:spcBef>
            <a:spcAft>
              <a:spcPct val="35000"/>
            </a:spcAft>
            <a:buNone/>
          </a:pPr>
          <a:r>
            <a:rPr lang="lt-LT" sz="1600" kern="1200" dirty="0"/>
            <a:t>Vilniaus apygardos administracinio teismo sprendimas priimtas 2017 m. balandžio 10 d., tai yra praėjus beveik 2 metams po VIĮ pataisų įsigaliojimo ir šis sprendimas dar nėra galutinis. Taigi procesas užtrunka labai ilgai.</a:t>
          </a:r>
        </a:p>
      </dsp:txBody>
      <dsp:txXfrm>
        <a:off x="676899" y="487680"/>
        <a:ext cx="7942600" cy="975360"/>
      </dsp:txXfrm>
    </dsp:sp>
    <dsp:sp modelId="{ED8ED91E-136B-40EC-9259-F24AB1557A79}">
      <dsp:nvSpPr>
        <dsp:cNvPr id="0" name=""/>
        <dsp:cNvSpPr/>
      </dsp:nvSpPr>
      <dsp:spPr>
        <a:xfrm>
          <a:off x="67299" y="365760"/>
          <a:ext cx="1219200" cy="12192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68C034-CC27-408F-B82F-99CDEF8D958D}">
      <dsp:nvSpPr>
        <dsp:cNvPr id="0" name=""/>
        <dsp:cNvSpPr/>
      </dsp:nvSpPr>
      <dsp:spPr>
        <a:xfrm>
          <a:off x="1031443" y="1950720"/>
          <a:ext cx="7588056" cy="97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40640" rIns="40640" bIns="40640" numCol="1" spcCol="1270" anchor="ctr" anchorCtr="0">
          <a:noAutofit/>
        </a:bodyPr>
        <a:lstStyle/>
        <a:p>
          <a:pPr marL="0" lvl="0" indent="0" algn="l" defTabSz="711200" rtl="0">
            <a:lnSpc>
              <a:spcPct val="90000"/>
            </a:lnSpc>
            <a:spcBef>
              <a:spcPct val="0"/>
            </a:spcBef>
            <a:spcAft>
              <a:spcPct val="35000"/>
            </a:spcAft>
            <a:buNone/>
          </a:pPr>
          <a:r>
            <a:rPr lang="lt-LT" sz="1600" kern="1200" dirty="0"/>
            <a:t>Labai svarbu tinkamai identifikuoti subjektą ir surinkti pakankamai faktinių aplinkybių įrodančių, kad jis telkia televizijos programų ar atskirų programų platinimo internete Lietuvos Respublikos vartotojams paslaugas</a:t>
          </a:r>
        </a:p>
      </dsp:txBody>
      <dsp:txXfrm>
        <a:off x="1031443" y="1950720"/>
        <a:ext cx="7588056" cy="975360"/>
      </dsp:txXfrm>
    </dsp:sp>
    <dsp:sp modelId="{2541A8D8-8BBD-420D-89A5-9B85B9DDFD39}">
      <dsp:nvSpPr>
        <dsp:cNvPr id="0" name=""/>
        <dsp:cNvSpPr/>
      </dsp:nvSpPr>
      <dsp:spPr>
        <a:xfrm>
          <a:off x="421843" y="1828800"/>
          <a:ext cx="1219200" cy="12192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AF8B5-FB9E-4A0F-9C20-DA5C1AB06719}">
      <dsp:nvSpPr>
        <dsp:cNvPr id="0" name=""/>
        <dsp:cNvSpPr/>
      </dsp:nvSpPr>
      <dsp:spPr>
        <a:xfrm>
          <a:off x="676899" y="3413760"/>
          <a:ext cx="7942600" cy="9753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2" tIns="40640" rIns="40640" bIns="40640" numCol="1" spcCol="1270" anchor="ctr" anchorCtr="0">
          <a:noAutofit/>
        </a:bodyPr>
        <a:lstStyle/>
        <a:p>
          <a:pPr marL="0" lvl="0" indent="0" algn="l" defTabSz="711200" rtl="0">
            <a:lnSpc>
              <a:spcPct val="90000"/>
            </a:lnSpc>
            <a:spcBef>
              <a:spcPct val="0"/>
            </a:spcBef>
            <a:spcAft>
              <a:spcPct val="35000"/>
            </a:spcAft>
            <a:buNone/>
          </a:pPr>
          <a:r>
            <a:rPr lang="lt-LT" sz="1600" kern="1200" dirty="0"/>
            <a:t>Paslaugų teikėjų tapatybės nustatymas Interneto svetainėse, kuriose teikiamos šios paslaugos, dažniausiai neskelbiami fizinį ar juridinį asmenį leidžiantys identifikuoti duomenys. Tokiais atvejais LRTK kreipiasi į interneto </a:t>
          </a:r>
          <a:r>
            <a:rPr lang="lt-LT" sz="1600" kern="1200" dirty="0" err="1"/>
            <a:t>prieglobos</a:t>
          </a:r>
          <a:r>
            <a:rPr lang="lt-LT" sz="1600" kern="1200" dirty="0"/>
            <a:t> paslaugų teikėjus, prašydama pateikti duomenis apie domenų valdytojus. </a:t>
          </a:r>
        </a:p>
      </dsp:txBody>
      <dsp:txXfrm>
        <a:off x="676899" y="3413760"/>
        <a:ext cx="7942600" cy="975360"/>
      </dsp:txXfrm>
    </dsp:sp>
    <dsp:sp modelId="{053D8DE7-2874-408D-886C-B782C353E32E}">
      <dsp:nvSpPr>
        <dsp:cNvPr id="0" name=""/>
        <dsp:cNvSpPr/>
      </dsp:nvSpPr>
      <dsp:spPr>
        <a:xfrm>
          <a:off x="67299" y="3291840"/>
          <a:ext cx="1219200" cy="12192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80703-8B09-45E2-B5E0-4B2B4C6254D8}">
      <dsp:nvSpPr>
        <dsp:cNvPr id="0" name=""/>
        <dsp:cNvSpPr/>
      </dsp:nvSpPr>
      <dsp:spPr>
        <a:xfrm>
          <a:off x="-5513922" y="-844209"/>
          <a:ext cx="6565219" cy="6565219"/>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980F8-9391-4F08-A8B1-2E0EA41F4BE7}">
      <dsp:nvSpPr>
        <dsp:cNvPr id="0" name=""/>
        <dsp:cNvSpPr/>
      </dsp:nvSpPr>
      <dsp:spPr>
        <a:xfrm>
          <a:off x="550354" y="374928"/>
          <a:ext cx="8068421" cy="7502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38100" rIns="38100" bIns="38100" numCol="1" spcCol="1270" anchor="ctr" anchorCtr="0">
          <a:noAutofit/>
        </a:bodyPr>
        <a:lstStyle/>
        <a:p>
          <a:pPr marL="0" lvl="0" indent="0" algn="just" defTabSz="666750" rtl="0">
            <a:lnSpc>
              <a:spcPct val="90000"/>
            </a:lnSpc>
            <a:spcBef>
              <a:spcPct val="0"/>
            </a:spcBef>
            <a:spcAft>
              <a:spcPct val="35000"/>
            </a:spcAft>
            <a:buNone/>
          </a:pPr>
          <a:r>
            <a:rPr lang="lt-LT" sz="1500" kern="1200" dirty="0"/>
            <a:t>patikslinamas televizijos programų ir (ar) atskirų programų platinimo internete paslaugos sąvokos apibrėžimas, kuris sąlygos vienodas veiklos sąlygas visiems asmenims, internete platinantiems televizijos programas ir (ar) atskiras programas</a:t>
          </a:r>
        </a:p>
      </dsp:txBody>
      <dsp:txXfrm>
        <a:off x="550354" y="374928"/>
        <a:ext cx="8068421" cy="750246"/>
      </dsp:txXfrm>
    </dsp:sp>
    <dsp:sp modelId="{5152C322-F7D4-4006-9014-D649804036E2}">
      <dsp:nvSpPr>
        <dsp:cNvPr id="0" name=""/>
        <dsp:cNvSpPr/>
      </dsp:nvSpPr>
      <dsp:spPr>
        <a:xfrm>
          <a:off x="81450" y="281147"/>
          <a:ext cx="937808" cy="9378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7779F-90A6-424B-B8A5-E8EBC870223F}">
      <dsp:nvSpPr>
        <dsp:cNvPr id="0" name=""/>
        <dsp:cNvSpPr/>
      </dsp:nvSpPr>
      <dsp:spPr>
        <a:xfrm>
          <a:off x="980488" y="1500493"/>
          <a:ext cx="7638288" cy="7502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38100" rIns="38100" bIns="38100" numCol="1" spcCol="1270" anchor="ctr" anchorCtr="0">
          <a:noAutofit/>
        </a:bodyPr>
        <a:lstStyle/>
        <a:p>
          <a:pPr marL="0" lvl="0" indent="0" algn="just" defTabSz="666750" rtl="0">
            <a:lnSpc>
              <a:spcPct val="90000"/>
            </a:lnSpc>
            <a:spcBef>
              <a:spcPct val="0"/>
            </a:spcBef>
            <a:spcAft>
              <a:spcPct val="35000"/>
            </a:spcAft>
            <a:buNone/>
          </a:pPr>
          <a:r>
            <a:rPr lang="lt-LT" sz="1500" kern="1200" dirty="0"/>
            <a:t>LRTK suteikiamos teisės duoti privalomus nurodymus informacijos </a:t>
          </a:r>
          <a:r>
            <a:rPr lang="lt-LT" sz="1500" kern="1200" dirty="0" err="1"/>
            <a:t>prieglobos</a:t>
          </a:r>
          <a:r>
            <a:rPr lang="lt-LT" sz="1500" kern="1200" dirty="0"/>
            <a:t> paslaugų teikėjams ir (ar) tinklo paslaugų teikėjams siekiant riboti paslaugų, apie kurių pradžią teisės aktų nustatyta tvarka privaloma pranešti LRTK, tačiau nepranešta, pasiekiamumą</a:t>
          </a:r>
        </a:p>
      </dsp:txBody>
      <dsp:txXfrm>
        <a:off x="980488" y="1500493"/>
        <a:ext cx="7638288" cy="750246"/>
      </dsp:txXfrm>
    </dsp:sp>
    <dsp:sp modelId="{CEFD83D1-D6AA-475D-AC08-CC9F2781A09E}">
      <dsp:nvSpPr>
        <dsp:cNvPr id="0" name=""/>
        <dsp:cNvSpPr/>
      </dsp:nvSpPr>
      <dsp:spPr>
        <a:xfrm>
          <a:off x="511583" y="1406712"/>
          <a:ext cx="937808" cy="9378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688DC9-7A8C-4863-9762-801A27C95CBE}">
      <dsp:nvSpPr>
        <dsp:cNvPr id="0" name=""/>
        <dsp:cNvSpPr/>
      </dsp:nvSpPr>
      <dsp:spPr>
        <a:xfrm>
          <a:off x="980488" y="2626059"/>
          <a:ext cx="7638288" cy="7502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38100" rIns="38100" bIns="38100" numCol="1" spcCol="1270" anchor="ctr" anchorCtr="0">
          <a:noAutofit/>
        </a:bodyPr>
        <a:lstStyle/>
        <a:p>
          <a:pPr marL="0" lvl="0" indent="0" algn="just" defTabSz="666750" rtl="0">
            <a:lnSpc>
              <a:spcPct val="90000"/>
            </a:lnSpc>
            <a:spcBef>
              <a:spcPct val="0"/>
            </a:spcBef>
            <a:spcAft>
              <a:spcPct val="35000"/>
            </a:spcAft>
            <a:buNone/>
          </a:pPr>
          <a:r>
            <a:rPr lang="lt-LT" sz="1500" kern="1200" dirty="0"/>
            <a:t>numatomos administracinės sankcijos už nepranešimą apie vykdomą nelicencijuojamą veiklą VIĮ nustatyta tvarka</a:t>
          </a:r>
        </a:p>
      </dsp:txBody>
      <dsp:txXfrm>
        <a:off x="980488" y="2626059"/>
        <a:ext cx="7638288" cy="750246"/>
      </dsp:txXfrm>
    </dsp:sp>
    <dsp:sp modelId="{AFA8E511-7D33-4D11-BBDC-D82D35A0FF04}">
      <dsp:nvSpPr>
        <dsp:cNvPr id="0" name=""/>
        <dsp:cNvSpPr/>
      </dsp:nvSpPr>
      <dsp:spPr>
        <a:xfrm>
          <a:off x="511583" y="2532278"/>
          <a:ext cx="937808" cy="9378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F5466E-7964-4CF3-8EFD-4C268C3C8616}">
      <dsp:nvSpPr>
        <dsp:cNvPr id="0" name=""/>
        <dsp:cNvSpPr/>
      </dsp:nvSpPr>
      <dsp:spPr>
        <a:xfrm>
          <a:off x="550354" y="3751624"/>
          <a:ext cx="8068421" cy="75024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5508" tIns="38100" rIns="38100" bIns="38100" numCol="1" spcCol="1270" anchor="ctr" anchorCtr="0">
          <a:noAutofit/>
        </a:bodyPr>
        <a:lstStyle/>
        <a:p>
          <a:pPr marL="0" lvl="0" indent="0" algn="just" defTabSz="666750" rtl="0">
            <a:lnSpc>
              <a:spcPct val="90000"/>
            </a:lnSpc>
            <a:spcBef>
              <a:spcPct val="0"/>
            </a:spcBef>
            <a:spcAft>
              <a:spcPct val="35000"/>
            </a:spcAft>
            <a:buNone/>
          </a:pPr>
          <a:r>
            <a:rPr lang="lt-LT" sz="1500" kern="1200" dirty="0"/>
            <a:t>VIĮ 34(1) straipsnio 3 dalyje numatytų paslaugų teikimo laisvės ribojimų taikymas ir televizijos programas internete platinantiems paslaugų teikėjams, taip panaikinant galimybę išvengti LRTK sprendimų dėl retransliavimo ribojimo taikymo</a:t>
          </a:r>
        </a:p>
      </dsp:txBody>
      <dsp:txXfrm>
        <a:off x="550354" y="3751624"/>
        <a:ext cx="8068421" cy="750246"/>
      </dsp:txXfrm>
    </dsp:sp>
    <dsp:sp modelId="{BB5F22A3-2370-4659-9717-615E91B0EF43}">
      <dsp:nvSpPr>
        <dsp:cNvPr id="0" name=""/>
        <dsp:cNvSpPr/>
      </dsp:nvSpPr>
      <dsp:spPr>
        <a:xfrm>
          <a:off x="81450" y="3657843"/>
          <a:ext cx="937808" cy="93780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5D2B72-F3B2-4DE5-9DBA-F4E3B57B810C}" type="datetimeFigureOut">
              <a:rPr lang="lt-LT" smtClean="0"/>
              <a:t>2017-06-06</a:t>
            </a:fld>
            <a:endParaRPr lang="lt-LT"/>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4AD437-CD75-499C-9587-3DE2AF7E7806}" type="slidenum">
              <a:rPr lang="lt-LT" smtClean="0"/>
              <a:t>‹#›</a:t>
            </a:fld>
            <a:endParaRPr lang="lt-LT"/>
          </a:p>
        </p:txBody>
      </p:sp>
    </p:spTree>
    <p:extLst>
      <p:ext uri="{BB962C8B-B14F-4D97-AF65-F5344CB8AC3E}">
        <p14:creationId xmlns:p14="http://schemas.microsoft.com/office/powerpoint/2010/main" val="923867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6C4AD437-CD75-499C-9587-3DE2AF7E7806}" type="slidenum">
              <a:rPr lang="lt-LT" smtClean="0"/>
              <a:t>1</a:t>
            </a:fld>
            <a:endParaRPr lang="lt-LT"/>
          </a:p>
        </p:txBody>
      </p:sp>
    </p:spTree>
    <p:extLst>
      <p:ext uri="{BB962C8B-B14F-4D97-AF65-F5344CB8AC3E}">
        <p14:creationId xmlns:p14="http://schemas.microsoft.com/office/powerpoint/2010/main" val="3948135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325" y="762000"/>
            <a:ext cx="5111675" cy="2667000"/>
          </a:xfrm>
        </p:spPr>
        <p:txBody>
          <a:bodyPr/>
          <a:lstStyle/>
          <a:p>
            <a:r>
              <a:rPr lang="lt-LT"/>
              <a:t>Spustelėję redag. ruoš. pavad. stilių</a:t>
            </a:r>
            <a:endParaRPr lang="en-US"/>
          </a:p>
        </p:txBody>
      </p:sp>
      <p:sp>
        <p:nvSpPr>
          <p:cNvPr id="3" name="Subtitle 2"/>
          <p:cNvSpPr>
            <a:spLocks noGrp="1"/>
          </p:cNvSpPr>
          <p:nvPr>
            <p:ph type="subTitle" idx="1"/>
          </p:nvPr>
        </p:nvSpPr>
        <p:spPr>
          <a:xfrm>
            <a:off x="228600" y="3810000"/>
            <a:ext cx="5105400" cy="2133600"/>
          </a:xfrm>
        </p:spPr>
        <p:txBody>
          <a:bodyPr/>
          <a:lstStyle>
            <a:lvl1pPr marL="0" indent="0" algn="l">
              <a:buNone/>
              <a:defRPr b="1">
                <a:solidFill>
                  <a:schemeClr val="tx1"/>
                </a:soli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pic>
        <p:nvPicPr>
          <p:cNvPr id="8" name="Glowing tech background 3d ,LO2.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182847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Vertical Text Placeholder 2"/>
          <p:cNvSpPr>
            <a:spLocks noGrp="1"/>
          </p:cNvSpPr>
          <p:nvPr>
            <p:ph type="body" orient="vert" idx="1"/>
          </p:nvPr>
        </p:nvSpPr>
        <p:spPr>
          <a:xfrm>
            <a:off x="228600" y="1403874"/>
            <a:ext cx="7239000" cy="4876800"/>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731329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1371600"/>
            <a:ext cx="1828800" cy="4953000"/>
          </a:xfrm>
        </p:spPr>
        <p:txBody>
          <a:bodyPr vert="eaVert"/>
          <a:lstStyle>
            <a:lvl1pPr>
              <a:defRPr>
                <a:solidFill>
                  <a:schemeClr val="tx1"/>
                </a:solidFill>
              </a:defRPr>
            </a:lvl1pPr>
          </a:lstStyle>
          <a:p>
            <a:r>
              <a:rPr lang="lt-LT"/>
              <a:t>Spustelėję redag. ruoš. pavad. stilių</a:t>
            </a:r>
            <a:endParaRPr lang="en-US" dirty="0"/>
          </a:p>
        </p:txBody>
      </p:sp>
      <p:sp>
        <p:nvSpPr>
          <p:cNvPr id="3" name="Vertical Text Placeholder 2"/>
          <p:cNvSpPr>
            <a:spLocks noGrp="1"/>
          </p:cNvSpPr>
          <p:nvPr>
            <p:ph type="body" orient="vert" idx="1"/>
          </p:nvPr>
        </p:nvSpPr>
        <p:spPr>
          <a:xfrm>
            <a:off x="228600" y="1371600"/>
            <a:ext cx="5791200" cy="4953000"/>
          </a:xfrm>
        </p:spPr>
        <p:txBody>
          <a:bodyPr vert="eaVert"/>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B4C68D13-5EF5-42B0-A8BE-ADA17887028F}"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210097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3814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929187"/>
            <a:ext cx="5105400" cy="1362075"/>
          </a:xfrm>
        </p:spPr>
        <p:txBody>
          <a:bodyPr anchor="t"/>
          <a:lstStyle>
            <a:lvl1pPr algn="l">
              <a:defRPr sz="4000" b="1" cap="all">
                <a:solidFill>
                  <a:schemeClr val="tx1"/>
                </a:solidFill>
              </a:defRPr>
            </a:lvl1pPr>
          </a:lstStyle>
          <a:p>
            <a:r>
              <a:rPr lang="lt-LT"/>
              <a:t>Spustelėję redag. ruoš. pavad. stilių</a:t>
            </a:r>
            <a:endParaRPr lang="en-US"/>
          </a:p>
        </p:txBody>
      </p:sp>
      <p:sp>
        <p:nvSpPr>
          <p:cNvPr id="3" name="Text Placeholder 2"/>
          <p:cNvSpPr>
            <a:spLocks noGrp="1"/>
          </p:cNvSpPr>
          <p:nvPr>
            <p:ph type="body" idx="1"/>
          </p:nvPr>
        </p:nvSpPr>
        <p:spPr>
          <a:xfrm>
            <a:off x="228600" y="3733800"/>
            <a:ext cx="5105400" cy="11953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Redaguoti šablono teksto stilius</a:t>
            </a:r>
          </a:p>
        </p:txBody>
      </p:sp>
      <p:sp>
        <p:nvSpPr>
          <p:cNvPr id="4" name="Date Placeholder 3"/>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C8AA99-7238-42D3-B68A-A4E1B56FEE73}" type="slidenum">
              <a:rPr lang="en-US" smtClean="0"/>
              <a:t>‹#›</a:t>
            </a:fld>
            <a:endParaRPr lang="en-US" dirty="0"/>
          </a:p>
        </p:txBody>
      </p:sp>
      <p:pic>
        <p:nvPicPr>
          <p:cNvPr id="8" name="Glowing tech background 3d ,LO2.wm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rotWithShape="1">
          <a:blip r:embed="rId5"/>
          <a:srcRect l="25555" r="7778"/>
          <a:stretch/>
        </p:blipFill>
        <p:spPr>
          <a:xfrm>
            <a:off x="4495800" y="1368911"/>
            <a:ext cx="3888889" cy="3888889"/>
          </a:xfrm>
          <a:prstGeom prst="roundRect">
            <a:avLst>
              <a:gd name="adj" fmla="val 8644"/>
            </a:avLst>
          </a:prstGeom>
          <a:ln>
            <a:noFill/>
          </a:ln>
          <a:effectLst>
            <a:reflection blurRad="6350" stA="15000" endPos="50000" dist="635000" dir="5400000" sy="-100000" algn="bl" rotWithShape="0"/>
          </a:effectLst>
          <a:scene3d>
            <a:camera prst="perspectiveRelaxed" fov="6900000">
              <a:rot lat="23995" lon="3210004" rev="21299988"/>
            </a:camera>
            <a:lightRig rig="chilly" dir="t"/>
          </a:scene3d>
          <a:sp3d extrusionH="635000" prstMaterial="powder">
            <a:bevelT w="0" h="0"/>
            <a:contourClr>
              <a:srgbClr val="969696"/>
            </a:contourClr>
          </a:sp3d>
        </p:spPr>
      </p:pic>
    </p:spTree>
    <p:extLst>
      <p:ext uri="{BB962C8B-B14F-4D97-AF65-F5344CB8AC3E}">
        <p14:creationId xmlns:p14="http://schemas.microsoft.com/office/powerpoint/2010/main" val="28031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Content Placeholder 2"/>
          <p:cNvSpPr>
            <a:spLocks noGrp="1"/>
          </p:cNvSpPr>
          <p:nvPr>
            <p:ph sz="half" idx="1"/>
          </p:nvPr>
        </p:nvSpPr>
        <p:spPr>
          <a:xfrm>
            <a:off x="2286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Content Placeholder 3"/>
          <p:cNvSpPr>
            <a:spLocks noGrp="1"/>
          </p:cNvSpPr>
          <p:nvPr>
            <p:ph sz="half" idx="2"/>
          </p:nvPr>
        </p:nvSpPr>
        <p:spPr>
          <a:xfrm>
            <a:off x="4648200" y="1798637"/>
            <a:ext cx="426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189733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 ruoš. pavad. stilių</a:t>
            </a:r>
            <a:endParaRPr lang="en-US"/>
          </a:p>
        </p:txBody>
      </p:sp>
      <p:sp>
        <p:nvSpPr>
          <p:cNvPr id="3" name="Text Placeholder 2"/>
          <p:cNvSpPr>
            <a:spLocks noGrp="1"/>
          </p:cNvSpPr>
          <p:nvPr>
            <p:ph type="body" idx="1"/>
          </p:nvPr>
        </p:nvSpPr>
        <p:spPr>
          <a:xfrm>
            <a:off x="228600" y="173355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228600" y="2373312"/>
            <a:ext cx="4268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5" name="Text Placeholder 4"/>
          <p:cNvSpPr>
            <a:spLocks noGrp="1"/>
          </p:cNvSpPr>
          <p:nvPr>
            <p:ph type="body" sz="quarter" idx="3"/>
          </p:nvPr>
        </p:nvSpPr>
        <p:spPr>
          <a:xfrm>
            <a:off x="4645025" y="1733550"/>
            <a:ext cx="42703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4645025" y="2373312"/>
            <a:ext cx="42703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7" name="Date Placeholder 6"/>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06709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 ruoš. pavad. stilių</a:t>
            </a:r>
            <a:endParaRPr lang="en-US"/>
          </a:p>
        </p:txBody>
      </p:sp>
      <p:sp>
        <p:nvSpPr>
          <p:cNvPr id="3" name="Date Placeholder 2"/>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82679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38610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28600" y="86958"/>
            <a:ext cx="3236913" cy="1162050"/>
          </a:xfrm>
        </p:spPr>
        <p:txBody>
          <a:bodyPr anchor="b"/>
          <a:lstStyle>
            <a:lvl1pPr algn="l">
              <a:defRPr sz="2000" b="1"/>
            </a:lvl1pPr>
          </a:lstStyle>
          <a:p>
            <a:r>
              <a:rPr lang="lt-LT"/>
              <a:t>Spustelėję redag. ruoš. pavad. stilių</a:t>
            </a:r>
            <a:endParaRPr lang="en-US" dirty="0"/>
          </a:p>
        </p:txBody>
      </p:sp>
      <p:sp>
        <p:nvSpPr>
          <p:cNvPr id="3" name="Content Placeholder 2"/>
          <p:cNvSpPr>
            <a:spLocks noGrp="1"/>
          </p:cNvSpPr>
          <p:nvPr>
            <p:ph idx="1"/>
          </p:nvPr>
        </p:nvSpPr>
        <p:spPr>
          <a:xfrm>
            <a:off x="3575050" y="1371600"/>
            <a:ext cx="3968750" cy="49090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Text Placeholder 3"/>
          <p:cNvSpPr>
            <a:spLocks noGrp="1"/>
          </p:cNvSpPr>
          <p:nvPr>
            <p:ph type="body" sz="half" idx="2"/>
          </p:nvPr>
        </p:nvSpPr>
        <p:spPr>
          <a:xfrm>
            <a:off x="228600" y="1371600"/>
            <a:ext cx="3236913" cy="49136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B4C68D13-5EF5-42B0-A8BE-ADA17887028F}" type="datetimeFigureOut">
              <a:rPr lang="en-US" smtClean="0"/>
              <a:t>6/6/2017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dirty="0"/>
          </a:p>
        </p:txBody>
      </p:sp>
    </p:spTree>
    <p:extLst>
      <p:ext uri="{BB962C8B-B14F-4D97-AF65-F5344CB8AC3E}">
        <p14:creationId xmlns:p14="http://schemas.microsoft.com/office/powerpoint/2010/main" val="254905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3000" y="4800600"/>
            <a:ext cx="5486400" cy="566738"/>
          </a:xfrm>
        </p:spPr>
        <p:txBody>
          <a:bodyPr anchor="b"/>
          <a:lstStyle>
            <a:lvl1pPr algn="l">
              <a:defRPr sz="2000" b="1">
                <a:solidFill>
                  <a:schemeClr val="tx1"/>
                </a:solidFill>
              </a:defRPr>
            </a:lvl1pPr>
          </a:lstStyle>
          <a:p>
            <a:r>
              <a:rPr lang="lt-LT"/>
              <a:t>Spustelėję redag. ruoš. pavad. stilių</a:t>
            </a:r>
            <a:endParaRPr lang="en-US"/>
          </a:p>
        </p:txBody>
      </p:sp>
      <p:sp>
        <p:nvSpPr>
          <p:cNvPr id="3" name="Picture Placeholder 2"/>
          <p:cNvSpPr>
            <a:spLocks noGrp="1"/>
          </p:cNvSpPr>
          <p:nvPr>
            <p:ph type="pic" idx="1"/>
          </p:nvPr>
        </p:nvSpPr>
        <p:spPr>
          <a:xfrm>
            <a:off x="11430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a:t>Spustelėkite </a:t>
            </a:r>
            <a:r>
              <a:rPr lang="lt-LT" dirty="0" err="1"/>
              <a:t>piktogr</a:t>
            </a:r>
            <a:r>
              <a:rPr lang="lt-LT" dirty="0"/>
              <a:t>. norėdami įtraukti pav.</a:t>
            </a:r>
            <a:endParaRPr lang="en-US" dirty="0"/>
          </a:p>
        </p:txBody>
      </p:sp>
      <p:sp>
        <p:nvSpPr>
          <p:cNvPr id="4" name="Text Placeholder 3"/>
          <p:cNvSpPr>
            <a:spLocks noGrp="1"/>
          </p:cNvSpPr>
          <p:nvPr>
            <p:ph type="body" sz="half" idx="2"/>
          </p:nvPr>
        </p:nvSpPr>
        <p:spPr>
          <a:xfrm>
            <a:off x="11430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Redaguoti šablono teksto stilius</a:t>
            </a:r>
          </a:p>
        </p:txBody>
      </p:sp>
      <p:sp>
        <p:nvSpPr>
          <p:cNvPr id="5" name="Date Placeholder 4"/>
          <p:cNvSpPr>
            <a:spLocks noGrp="1"/>
          </p:cNvSpPr>
          <p:nvPr>
            <p:ph type="dt" sz="half" idx="10"/>
          </p:nvPr>
        </p:nvSpPr>
        <p:spPr/>
        <p:txBody>
          <a:bodyPr/>
          <a:lstStyle/>
          <a:p>
            <a:fld id="{B4C68D13-5EF5-42B0-A8BE-ADA17887028F}"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8AA99-7238-42D3-B68A-A4E1B56FEE73}" type="slidenum">
              <a:rPr lang="en-US" smtClean="0"/>
              <a:t>‹#›</a:t>
            </a:fld>
            <a:endParaRPr lang="en-US"/>
          </a:p>
        </p:txBody>
      </p:sp>
    </p:spTree>
    <p:extLst>
      <p:ext uri="{BB962C8B-B14F-4D97-AF65-F5344CB8AC3E}">
        <p14:creationId xmlns:p14="http://schemas.microsoft.com/office/powerpoint/2010/main" val="188913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media" Target="../media/media1.wm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media/media1.wm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7239000" cy="1143000"/>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xt Placeholder 2"/>
          <p:cNvSpPr>
            <a:spLocks noGrp="1"/>
          </p:cNvSpPr>
          <p:nvPr>
            <p:ph type="body" idx="1"/>
          </p:nvPr>
        </p:nvSpPr>
        <p:spPr>
          <a:xfrm>
            <a:off x="228600" y="1403874"/>
            <a:ext cx="8686800" cy="4876800"/>
          </a:xfrm>
          <a:prstGeom prst="rect">
            <a:avLst/>
          </a:prstGeom>
        </p:spPr>
        <p:txBody>
          <a:bodyPr vert="horz" lIns="91440" tIns="45720" rIns="91440" bIns="45720" rtlCol="0">
            <a:normAutofit/>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4" name="Date Placeholder 3"/>
          <p:cNvSpPr>
            <a:spLocks noGrp="1"/>
          </p:cNvSpPr>
          <p:nvPr>
            <p:ph type="dt" sz="half" idx="2"/>
          </p:nvPr>
        </p:nvSpPr>
        <p:spPr>
          <a:xfrm>
            <a:off x="2142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68D13-5EF5-42B0-A8BE-ADA17887028F}" type="datetimeFigureOut">
              <a:rPr lang="en-US" smtClean="0"/>
              <a:t>6/6/2017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73732"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8AA99-7238-42D3-B68A-A4E1B56FEE73}" type="slidenum">
              <a:rPr lang="en-US" smtClean="0"/>
              <a:t>‹#›</a:t>
            </a:fld>
            <a:endParaRPr lang="en-US" dirty="0"/>
          </a:p>
        </p:txBody>
      </p:sp>
      <p:pic>
        <p:nvPicPr>
          <p:cNvPr id="9" name="Glowing tech background 3d ,LO2.wmv">
            <a:hlinkClick r:id="" action="ppaction://media"/>
          </p:cNvPr>
          <p:cNvPicPr>
            <a:picLocks noChangeAspect="1"/>
          </p:cNvPicPr>
          <p:nvPr userDrawn="1">
            <a:videoFile r:link="rId14"/>
            <p:extLst>
              <p:ext uri="{DAA4B4D4-6D71-4841-9C94-3DE7FCFB9230}">
                <p14:media xmlns:p14="http://schemas.microsoft.com/office/powerpoint/2010/main" r:embed="rId13"/>
              </p:ext>
            </p:extLst>
          </p:nvPr>
        </p:nvPicPr>
        <p:blipFill rotWithShape="1">
          <a:blip r:embed="rId16"/>
          <a:srcRect l="25555" r="7778"/>
          <a:stretch/>
        </p:blipFill>
        <p:spPr>
          <a:xfrm>
            <a:off x="7239000" y="152400"/>
            <a:ext cx="1600200" cy="1600200"/>
          </a:xfrm>
          <a:prstGeom prst="roundRect">
            <a:avLst>
              <a:gd name="adj" fmla="val 18055"/>
            </a:avLst>
          </a:prstGeom>
          <a:ln>
            <a:noFill/>
          </a:ln>
          <a:effectLst/>
          <a:scene3d>
            <a:camera prst="perspectiveRelaxed" fov="7200000">
              <a:rot lat="23995" lon="3210004" rev="21299988"/>
            </a:camera>
            <a:lightRig rig="chilly" dir="t">
              <a:rot lat="0" lon="0" rev="0"/>
            </a:lightRig>
          </a:scene3d>
          <a:sp3d extrusionH="254000" prstMaterial="powder">
            <a:bevelT w="0" h="0"/>
            <a:contourClr>
              <a:srgbClr val="969696"/>
            </a:contourClr>
          </a:sp3d>
        </p:spPr>
      </p:pic>
    </p:spTree>
    <p:extLst>
      <p:ext uri="{BB962C8B-B14F-4D97-AF65-F5344CB8AC3E}">
        <p14:creationId xmlns:p14="http://schemas.microsoft.com/office/powerpoint/2010/main" val="4116082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4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repeatCount="indefinite" fill="hold" display="0">
                  <p:stCondLst>
                    <p:cond delay="indefinite"/>
                  </p:stCondLst>
                </p:cTn>
                <p:tgtEl>
                  <p:spTgt spid="9"/>
                </p:tgtEl>
              </p:cMediaNode>
            </p:video>
          </p:childTnLst>
        </p:cTn>
      </p:par>
    </p:tnLst>
  </p:timing>
  <p:txStyles>
    <p:titleStyle>
      <a:lvl1pPr algn="l" defTabSz="914400" rtl="0" eaLnBrk="1" latinLnBrk="0" hangingPunct="1">
        <a:spcBef>
          <a:spcPct val="0"/>
        </a:spcBef>
        <a:buNone/>
        <a:defRPr sz="4400" b="1" kern="1200">
          <a:solidFill>
            <a:schemeClr val="bg1"/>
          </a:solidFill>
          <a:effectLst>
            <a:outerShdw blurRad="38100" dist="38100" dir="2700000" algn="tl">
              <a:srgbClr val="000000">
                <a:alpha val="43137"/>
              </a:srgbClr>
            </a:outerShdw>
            <a:reflection blurRad="6350" stA="55000" endA="300" endPos="45500" dir="5400000" sy="-100000" algn="bl" rotWithShape="0"/>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t-LT" sz="3600" i="1" dirty="0">
                <a:effectLst/>
              </a:rPr>
              <a:t>Audiovizualinės žiniasklaidos turinio reguliavimas – praktika ir perspektyvos</a:t>
            </a:r>
            <a:endParaRPr lang="en-US" sz="3600" i="1" dirty="0"/>
          </a:p>
        </p:txBody>
      </p:sp>
      <p:sp>
        <p:nvSpPr>
          <p:cNvPr id="3" name="Subtitle 2"/>
          <p:cNvSpPr>
            <a:spLocks noGrp="1"/>
          </p:cNvSpPr>
          <p:nvPr>
            <p:ph type="subTitle" idx="1"/>
          </p:nvPr>
        </p:nvSpPr>
        <p:spPr>
          <a:xfrm>
            <a:off x="38100" y="3810000"/>
            <a:ext cx="5372100" cy="2895600"/>
          </a:xfrm>
        </p:spPr>
        <p:txBody>
          <a:bodyPr>
            <a:normAutofit/>
          </a:bodyPr>
          <a:lstStyle/>
          <a:p>
            <a:endParaRPr lang="en-US" dirty="0"/>
          </a:p>
          <a:p>
            <a:endParaRPr lang="en-US" dirty="0"/>
          </a:p>
          <a:p>
            <a:r>
              <a:rPr lang="en-GB" dirty="0"/>
              <a:t>Regina </a:t>
            </a:r>
            <a:r>
              <a:rPr lang="en-GB" dirty="0" err="1"/>
              <a:t>Jaskelevi</a:t>
            </a:r>
            <a:r>
              <a:rPr lang="lt-LT" dirty="0" err="1"/>
              <a:t>čienė</a:t>
            </a:r>
            <a:endParaRPr lang="lt-LT" dirty="0"/>
          </a:p>
          <a:p>
            <a:endParaRPr lang="lt-LT" sz="1200" dirty="0"/>
          </a:p>
          <a:p>
            <a:endParaRPr lang="lt-LT" sz="1200" dirty="0"/>
          </a:p>
          <a:p>
            <a:endParaRPr lang="lt-LT" sz="1400" i="1" dirty="0"/>
          </a:p>
          <a:p>
            <a:r>
              <a:rPr lang="en-US" sz="1400" i="1" dirty="0" err="1"/>
              <a:t>Radijo</a:t>
            </a:r>
            <a:r>
              <a:rPr lang="en-US" sz="1400" i="1" dirty="0"/>
              <a:t> </a:t>
            </a:r>
            <a:r>
              <a:rPr lang="en-US" sz="1400" i="1" dirty="0" err="1"/>
              <a:t>ir</a:t>
            </a:r>
            <a:r>
              <a:rPr lang="en-US" sz="1400" i="1" dirty="0"/>
              <a:t> </a:t>
            </a:r>
            <a:r>
              <a:rPr lang="en-US" sz="1400" i="1" dirty="0" err="1"/>
              <a:t>televizijos</a:t>
            </a:r>
            <a:r>
              <a:rPr lang="en-US" sz="1400" i="1" dirty="0"/>
              <a:t> </a:t>
            </a:r>
            <a:r>
              <a:rPr lang="en-US" sz="1400" i="1" dirty="0" err="1"/>
              <a:t>komisijos</a:t>
            </a:r>
            <a:r>
              <a:rPr lang="en-US" sz="1400" i="1" dirty="0"/>
              <a:t> </a:t>
            </a:r>
            <a:r>
              <a:rPr lang="lt-LT" sz="1400" i="1" dirty="0"/>
              <a:t>patarėja teisės klausimais</a:t>
            </a:r>
          </a:p>
          <a:p>
            <a:endParaRPr lang="lt-LT" dirty="0"/>
          </a:p>
          <a:p>
            <a:endParaRPr lang="en-US" dirty="0"/>
          </a:p>
        </p:txBody>
      </p:sp>
      <p:pic>
        <p:nvPicPr>
          <p:cNvPr id="4" name="Picture 3" descr="lrtk_logo_reg-big.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1287" y="4660042"/>
            <a:ext cx="1584284" cy="1283558"/>
          </a:xfrm>
          <a:prstGeom prst="rect">
            <a:avLst/>
          </a:prstGeom>
        </p:spPr>
      </p:pic>
    </p:spTree>
    <p:extLst>
      <p:ext uri="{BB962C8B-B14F-4D97-AF65-F5344CB8AC3E}">
        <p14:creationId xmlns:p14="http://schemas.microsoft.com/office/powerpoint/2010/main" val="2713551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036A-C522-4913-8F5D-075372B8966C}"/>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940A764C-8812-4E8F-9D72-9902683AD1DA}"/>
              </a:ext>
            </a:extLst>
          </p:cNvPr>
          <p:cNvSpPr>
            <a:spLocks noGrp="1"/>
          </p:cNvSpPr>
          <p:nvPr>
            <p:ph idx="1"/>
          </p:nvPr>
        </p:nvSpPr>
        <p:spPr>
          <a:xfrm>
            <a:off x="228600" y="1524000"/>
            <a:ext cx="8686800" cy="4756674"/>
          </a:xfrm>
        </p:spPr>
        <p:txBody>
          <a:bodyPr>
            <a:normAutofit fontScale="62500" lnSpcReduction="20000"/>
          </a:bodyPr>
          <a:lstStyle/>
          <a:p>
            <a:pPr marL="0" indent="0">
              <a:buNone/>
            </a:pPr>
            <a:r>
              <a:rPr lang="lt-LT" b="1" dirty="0"/>
              <a:t>Vilniaus apygardos administracinio teismo sprendimas</a:t>
            </a:r>
          </a:p>
          <a:p>
            <a:endParaRPr lang="lt-LT" dirty="0"/>
          </a:p>
          <a:p>
            <a:pPr>
              <a:buFont typeface="Wingdings" panose="05000000000000000000" pitchFamily="2" charset="2"/>
              <a:buChar char="Ø"/>
            </a:pPr>
            <a:r>
              <a:rPr lang="lt-LT" dirty="0"/>
              <a:t>Esminė sąlyga taikyti VIĮ yra ne subjekto registracijos vieta, bet sąlyga, ar jis teikia televizijos programų platinimo internete paslaugas Lietuvos respublikos vartotojams</a:t>
            </a:r>
          </a:p>
          <a:p>
            <a:pPr>
              <a:buFont typeface="Wingdings" panose="05000000000000000000" pitchFamily="2" charset="2"/>
              <a:buChar char="Ø"/>
            </a:pPr>
            <a:endParaRPr lang="lt-LT" dirty="0"/>
          </a:p>
          <a:p>
            <a:pPr>
              <a:buFont typeface="Wingdings" panose="05000000000000000000" pitchFamily="2" charset="2"/>
              <a:buChar char="Ø"/>
            </a:pPr>
            <a:r>
              <a:rPr lang="lt-LT" dirty="0"/>
              <a:t>LRTK nustatė, kad: </a:t>
            </a:r>
          </a:p>
          <a:p>
            <a:pPr marL="0" indent="0">
              <a:buNone/>
            </a:pPr>
            <a:r>
              <a:rPr lang="lt-LT" dirty="0"/>
              <a:t>	</a:t>
            </a:r>
            <a:r>
              <a:rPr lang="lt-LT" sz="2900" dirty="0"/>
              <a:t>interneto svetainėje yra platinamos išskirtinai Lietuvos Respublikos 	vartotojams 	skirtos programos 	„PBK Lietuva“, „NTV </a:t>
            </a:r>
            <a:r>
              <a:rPr lang="lt-LT" sz="2900" dirty="0" err="1"/>
              <a:t>Mir</a:t>
            </a:r>
            <a:r>
              <a:rPr lang="lt-LT" sz="2900" dirty="0"/>
              <a:t> Lithuania“, „</a:t>
            </a:r>
            <a:r>
              <a:rPr lang="lt-LT" sz="2900" dirty="0" err="1"/>
              <a:t>Ren</a:t>
            </a:r>
            <a:r>
              <a:rPr lang="lt-LT" sz="2900" dirty="0"/>
              <a:t> TV Lietuva“</a:t>
            </a:r>
          </a:p>
          <a:p>
            <a:pPr marL="457200" lvl="1" indent="0">
              <a:buNone/>
            </a:pPr>
            <a:r>
              <a:rPr lang="lt-LT" sz="2900" dirty="0"/>
              <a:t> 	Visa informacija, tame tarpe ir naudojimosi taisyklės pateikiamos lietuvių kalba</a:t>
            </a:r>
          </a:p>
          <a:p>
            <a:pPr marL="457200" lvl="1" indent="0">
              <a:buNone/>
            </a:pPr>
            <a:r>
              <a:rPr lang="lt-LT" sz="2900" dirty="0"/>
              <a:t>	Programos rodomos per www.tvdom.tv pasiekiamos per interneto adresą 	www.tvdom.lt </a:t>
            </a:r>
          </a:p>
          <a:p>
            <a:pPr marL="457200" lvl="1" indent="0">
              <a:buNone/>
            </a:pPr>
            <a:endParaRPr lang="lt-LT" dirty="0"/>
          </a:p>
          <a:p>
            <a:pPr>
              <a:buFont typeface="Wingdings" panose="05000000000000000000" pitchFamily="2" charset="2"/>
              <a:buChar char="Ø"/>
            </a:pPr>
            <a:r>
              <a:rPr lang="lt-LT" dirty="0"/>
              <a:t>Prašymas pateikti pranešimą apie veiklos vykdymą nelaikytinas Sutartyje dėl Europos Sąjungos veikimo įtvirtinto laisvo paslaugų judėjimo principo pažeidimu ir  veiklos ribojimu </a:t>
            </a:r>
          </a:p>
          <a:p>
            <a:endParaRPr lang="lt-LT" dirty="0"/>
          </a:p>
          <a:p>
            <a:endParaRPr lang="lt-LT" dirty="0"/>
          </a:p>
        </p:txBody>
      </p:sp>
    </p:spTree>
    <p:extLst>
      <p:ext uri="{BB962C8B-B14F-4D97-AF65-F5344CB8AC3E}">
        <p14:creationId xmlns:p14="http://schemas.microsoft.com/office/powerpoint/2010/main" val="189721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4B207-21B6-4051-A394-6CFF51129FFA}"/>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8F32FA5B-9D57-4FB5-BFC7-0173A74737FF}"/>
              </a:ext>
            </a:extLst>
          </p:cNvPr>
          <p:cNvSpPr>
            <a:spLocks noGrp="1"/>
          </p:cNvSpPr>
          <p:nvPr>
            <p:ph idx="1"/>
          </p:nvPr>
        </p:nvSpPr>
        <p:spPr>
          <a:xfrm>
            <a:off x="228600" y="1600200"/>
            <a:ext cx="8686800" cy="4680474"/>
          </a:xfrm>
        </p:spPr>
        <p:txBody>
          <a:bodyPr>
            <a:normAutofit fontScale="70000" lnSpcReduction="20000"/>
          </a:bodyPr>
          <a:lstStyle/>
          <a:p>
            <a:pPr marL="0" indent="0">
              <a:buNone/>
            </a:pPr>
            <a:r>
              <a:rPr lang="pt-BR" sz="4000" b="1" dirty="0"/>
              <a:t>Vilniaus apygardos administracinio teismo sprendimas</a:t>
            </a:r>
          </a:p>
          <a:p>
            <a:endParaRPr lang="lt-LT" dirty="0"/>
          </a:p>
          <a:p>
            <a:r>
              <a:rPr lang="lt-LT" dirty="0"/>
              <a:t>Audiovizualinių žiniasklaidos paslaugų direktyvos nuostatos yra taikomos audiovizualinėms žiniasklaidos paslaugoms </a:t>
            </a:r>
            <a:r>
              <a:rPr lang="lt-LT" dirty="0" err="1"/>
              <a:t>t.y</a:t>
            </a:r>
            <a:r>
              <a:rPr lang="lt-LT" dirty="0"/>
              <a:t>. </a:t>
            </a:r>
            <a:r>
              <a:rPr lang="lt-LT" b="1" i="1" dirty="0"/>
              <a:t>televizijos programų transliavimui ir užsakomosioms audiovizualinėms paslaugoms</a:t>
            </a:r>
            <a:r>
              <a:rPr lang="lt-LT" dirty="0"/>
              <a:t>, už kurias paslaugų teikėjai prisiima redakcinę atsakomybę, tuo tarpu SIA „</a:t>
            </a:r>
            <a:r>
              <a:rPr lang="lt-LT" dirty="0" err="1"/>
              <a:t>Baltijas</a:t>
            </a:r>
            <a:r>
              <a:rPr lang="lt-LT" dirty="0"/>
              <a:t> </a:t>
            </a:r>
            <a:r>
              <a:rPr lang="lt-LT" dirty="0" err="1"/>
              <a:t>mediju</a:t>
            </a:r>
            <a:r>
              <a:rPr lang="lt-LT" dirty="0"/>
              <a:t> </a:t>
            </a:r>
            <a:r>
              <a:rPr lang="lt-LT" dirty="0" err="1"/>
              <a:t>Alience</a:t>
            </a:r>
            <a:r>
              <a:rPr lang="lt-LT" dirty="0"/>
              <a:t>“ teikiamos paslaugos yra televizijos programų platinimo internete paslaugos </a:t>
            </a:r>
          </a:p>
          <a:p>
            <a:endParaRPr lang="lt-LT" dirty="0"/>
          </a:p>
          <a:p>
            <a:r>
              <a:rPr lang="lt-LT" dirty="0"/>
              <a:t>Vadovaujantis VIĮ 48 straipsnio 5 dalies 2 punktu, LRTK nustačiusi, kad subjektas nėra pateikęs pranešimo apie pradėtą vykdyti veiklą, turi teisę tiesiogiai kreiptis į teismą dėl neteisėtos veiklos nutraukimo. Įstatymas nenumato tokiu atveju priimti atskiro individualaus administracinio akto – LRTK sprendimo dėl atitinkamų priemonių taikymo.</a:t>
            </a:r>
          </a:p>
          <a:p>
            <a:endParaRPr lang="lt-LT" dirty="0"/>
          </a:p>
        </p:txBody>
      </p:sp>
    </p:spTree>
    <p:extLst>
      <p:ext uri="{BB962C8B-B14F-4D97-AF65-F5344CB8AC3E}">
        <p14:creationId xmlns:p14="http://schemas.microsoft.com/office/powerpoint/2010/main" val="12872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II. Teisinio reglamentavimo pokyčių įgyvendinimo praktika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1380009"/>
              </p:ext>
            </p:extLst>
          </p:nvPr>
        </p:nvGraphicFramePr>
        <p:xfrm>
          <a:off x="228600" y="1403874"/>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2075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E310F-A1F2-44E7-832C-7E9C18B13678}"/>
              </a:ext>
            </a:extLst>
          </p:cNvPr>
          <p:cNvSpPr>
            <a:spLocks noGrp="1"/>
          </p:cNvSpPr>
          <p:nvPr>
            <p:ph type="title"/>
          </p:nvPr>
        </p:nvSpPr>
        <p:spPr/>
        <p:txBody>
          <a:bodyPr>
            <a:normAutofit fontScale="90000"/>
          </a:bodyPr>
          <a:lstStyle/>
          <a:p>
            <a:r>
              <a:rPr lang="it-IT" dirty="0"/>
              <a:t>III. Pasiūlymai teisinio reglamentavimo tobulinimui</a:t>
            </a:r>
            <a:endParaRPr lang="lt-LT" dirty="0"/>
          </a:p>
        </p:txBody>
      </p:sp>
      <p:sp>
        <p:nvSpPr>
          <p:cNvPr id="3" name="Content Placeholder 2">
            <a:extLst>
              <a:ext uri="{FF2B5EF4-FFF2-40B4-BE49-F238E27FC236}">
                <a16:creationId xmlns:a16="http://schemas.microsoft.com/office/drawing/2014/main" id="{50F74A68-00F7-4907-9C4E-CBB8EE287885}"/>
              </a:ext>
            </a:extLst>
          </p:cNvPr>
          <p:cNvSpPr>
            <a:spLocks noGrp="1"/>
          </p:cNvSpPr>
          <p:nvPr>
            <p:ph idx="1"/>
          </p:nvPr>
        </p:nvSpPr>
        <p:spPr>
          <a:xfrm>
            <a:off x="228600" y="1828800"/>
            <a:ext cx="8686800" cy="4451874"/>
          </a:xfrm>
        </p:spPr>
        <p:txBody>
          <a:bodyPr/>
          <a:lstStyle/>
          <a:p>
            <a:pPr>
              <a:buFont typeface="Wingdings" panose="05000000000000000000" pitchFamily="2" charset="2"/>
              <a:buChar char="Ø"/>
            </a:pPr>
            <a:r>
              <a:rPr lang="lt-LT" dirty="0"/>
              <a:t>Praeitos kadencijos Seimui nespėjus priimti LRTK teikto VIĮ projekto, 2017 m. gegužės 17 d. VIĮ projektas buvo pateiktas pakartotinai</a:t>
            </a:r>
          </a:p>
          <a:p>
            <a:pPr marL="0" indent="0">
              <a:buNone/>
            </a:pPr>
            <a:endParaRPr lang="lt-LT" dirty="0"/>
          </a:p>
          <a:p>
            <a:pPr>
              <a:buFont typeface="Wingdings" panose="05000000000000000000" pitchFamily="2" charset="2"/>
              <a:buChar char="Ø"/>
            </a:pPr>
            <a:r>
              <a:rPr lang="lt-LT" dirty="0"/>
              <a:t>Po pakartotinių svarstymų Seimo Kultūros komitete LRTK pateiktas VIĮ projektas 2017 m. birželio 2 d. registruotas Seime.</a:t>
            </a:r>
          </a:p>
        </p:txBody>
      </p:sp>
    </p:spTree>
    <p:extLst>
      <p:ext uri="{BB962C8B-B14F-4D97-AF65-F5344CB8AC3E}">
        <p14:creationId xmlns:p14="http://schemas.microsoft.com/office/powerpoint/2010/main" val="302951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a:t>Pateikto </a:t>
            </a:r>
            <a:r>
              <a:rPr lang="lt-LT" dirty="0"/>
              <a:t>VIĮ projekto pakeitimai, susiję su LRTK </a:t>
            </a:r>
            <a:r>
              <a:rPr lang="lt-LT"/>
              <a:t>prižiūrima veikla</a:t>
            </a:r>
            <a:endParaRPr lang="lt-LT"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6589369"/>
              </p:ext>
            </p:extLst>
          </p:nvPr>
        </p:nvGraphicFramePr>
        <p:xfrm>
          <a:off x="228600" y="1403874"/>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72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lnSpcReduction="10000"/>
          </a:bodyPr>
          <a:lstStyle/>
          <a:p>
            <a:pPr>
              <a:buFont typeface="Wingdings" panose="05000000000000000000" pitchFamily="2" charset="2"/>
              <a:buChar char="v"/>
            </a:pPr>
            <a:r>
              <a:rPr lang="lt-LT" dirty="0"/>
              <a:t>Ačiū už dėmesį</a:t>
            </a:r>
            <a:r>
              <a:rPr lang="en-US" dirty="0"/>
              <a:t>!</a:t>
            </a:r>
          </a:p>
          <a:p>
            <a:endParaRPr lang="en-US" dirty="0"/>
          </a:p>
          <a:p>
            <a:endParaRPr lang="en-US" dirty="0"/>
          </a:p>
          <a:p>
            <a:pPr algn="ctr">
              <a:buFont typeface="Wingdings" panose="05000000000000000000" pitchFamily="2" charset="2"/>
              <a:buChar char="v"/>
            </a:pPr>
            <a:r>
              <a:rPr lang="en-US" dirty="0" err="1"/>
              <a:t>Klausimai</a:t>
            </a:r>
            <a:r>
              <a:rPr lang="en-US" dirty="0"/>
              <a:t>?</a:t>
            </a:r>
          </a:p>
          <a:p>
            <a:pPr algn="ctr"/>
            <a:endParaRPr lang="en-US" dirty="0"/>
          </a:p>
          <a:p>
            <a:pPr algn="ctr"/>
            <a:endParaRPr lang="en-US" dirty="0"/>
          </a:p>
          <a:p>
            <a:pPr algn="ctr"/>
            <a:endParaRPr lang="en-US" dirty="0"/>
          </a:p>
          <a:p>
            <a:pPr algn="r">
              <a:buFont typeface="Wingdings" panose="05000000000000000000" pitchFamily="2" charset="2"/>
              <a:buChar char="v"/>
            </a:pPr>
            <a:r>
              <a:rPr lang="lt-LT" dirty="0"/>
              <a:t>Regina Jaskelevičienė</a:t>
            </a:r>
          </a:p>
          <a:p>
            <a:pPr marL="0" indent="0" algn="r">
              <a:buNone/>
            </a:pPr>
            <a:r>
              <a:rPr lang="lt-LT" dirty="0" err="1"/>
              <a:t>Regina.jaskeleviciene</a:t>
            </a:r>
            <a:r>
              <a:rPr lang="en-US" dirty="0"/>
              <a:t>@</a:t>
            </a:r>
            <a:r>
              <a:rPr lang="en-US" dirty="0" err="1"/>
              <a:t>rtk.lt</a:t>
            </a:r>
            <a:endParaRPr lang="en-US" dirty="0"/>
          </a:p>
        </p:txBody>
      </p:sp>
    </p:spTree>
    <p:extLst>
      <p:ext uri="{BB962C8B-B14F-4D97-AF65-F5344CB8AC3E}">
        <p14:creationId xmlns:p14="http://schemas.microsoft.com/office/powerpoint/2010/main" val="2111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I. Teisinio reguliavimo pokyčiai</a:t>
            </a:r>
          </a:p>
        </p:txBody>
      </p:sp>
      <p:sp>
        <p:nvSpPr>
          <p:cNvPr id="6" name="Turinio vietos rezervavimo ženklas 5"/>
          <p:cNvSpPr>
            <a:spLocks noGrp="1"/>
          </p:cNvSpPr>
          <p:nvPr>
            <p:ph idx="1"/>
          </p:nvPr>
        </p:nvSpPr>
        <p:spPr>
          <a:xfrm>
            <a:off x="228600" y="1828800"/>
            <a:ext cx="8686800" cy="4495800"/>
          </a:xfrm>
        </p:spPr>
        <p:txBody>
          <a:bodyPr>
            <a:normAutofit fontScale="25000" lnSpcReduction="20000"/>
          </a:bodyPr>
          <a:lstStyle/>
          <a:p>
            <a:pPr lvl="0"/>
            <a:r>
              <a:rPr lang="lt-LT" sz="9600" dirty="0"/>
              <a:t>2015 m. įvyko reikšmingi teisinio audiovizualinės žiniasklaidos paslaugų rinkos reguliavimo pokyčiai. 2015 m. gegužės 21 d. Seimas priėmė VIĮ pakeitimo įstatymą, kuris įsigaliojo 2015 m. spalio 1 d. </a:t>
            </a:r>
          </a:p>
          <a:p>
            <a:pPr lvl="0"/>
            <a:endParaRPr lang="lt-LT" sz="9600" dirty="0"/>
          </a:p>
          <a:p>
            <a:pPr lvl="0"/>
            <a:r>
              <a:rPr lang="lt-LT" sz="9600" dirty="0"/>
              <a:t>Įstatymo pagrindinis tikslas buvo sustiprinti Lietuvos nacionalinio saugumo interesų apsaugą informacinio karo sąlygomis. </a:t>
            </a:r>
          </a:p>
          <a:p>
            <a:pPr marL="0" indent="0">
              <a:buNone/>
            </a:pPr>
            <a:endParaRPr lang="lt-LT" sz="9600" dirty="0"/>
          </a:p>
          <a:p>
            <a:pPr lvl="0"/>
            <a:r>
              <a:rPr lang="lt-LT" sz="9600" dirty="0"/>
              <a:t>Ne mažiau svarbūs nurodytu įstatymu padaryti pakeitimai, lėmę esminius pokyčius radijo ir televizijos programų retransliavimo paslaugų rinkoje. </a:t>
            </a:r>
          </a:p>
          <a:p>
            <a:pPr marL="0" indent="0">
              <a:buNone/>
            </a:pPr>
            <a:endParaRPr lang="lt-LT" sz="9600" dirty="0"/>
          </a:p>
          <a:p>
            <a:pPr lvl="0"/>
            <a:r>
              <a:rPr lang="lt-LT" sz="9600" dirty="0"/>
              <a:t>Praėjus 1,5 metų po VIĮ pataisų įgaliojimo, jau galima </a:t>
            </a:r>
          </a:p>
          <a:p>
            <a:pPr marL="0" lvl="0" indent="0">
              <a:buNone/>
            </a:pPr>
            <a:r>
              <a:rPr lang="lt-LT" sz="9600" dirty="0"/>
              <a:t>     kalbėti apie praktinį šių pataisų veikimą.</a:t>
            </a:r>
          </a:p>
          <a:p>
            <a:pPr marL="0" indent="0">
              <a:buNone/>
            </a:pPr>
            <a:endParaRPr lang="lt-LT" sz="9600" dirty="0"/>
          </a:p>
          <a:p>
            <a:pPr marL="0" indent="0">
              <a:buNone/>
            </a:pPr>
            <a:endParaRPr lang="lt-LT" sz="3000" dirty="0"/>
          </a:p>
          <a:p>
            <a:pPr marL="0" indent="0">
              <a:buNone/>
            </a:pPr>
            <a:endParaRPr lang="lt-LT" sz="3000" dirty="0"/>
          </a:p>
          <a:p>
            <a:pPr marL="0" indent="0">
              <a:buNone/>
            </a:pPr>
            <a:endParaRPr lang="lt-LT" sz="3000" dirty="0"/>
          </a:p>
          <a:p>
            <a:pPr marL="0" indent="0">
              <a:buNone/>
            </a:pPr>
            <a:endParaRPr lang="lt-LT" sz="3000" dirty="0"/>
          </a:p>
          <a:p>
            <a:endParaRPr lang="lt-LT" dirty="0"/>
          </a:p>
          <a:p>
            <a:endParaRPr lang="en-US" dirty="0"/>
          </a:p>
          <a:p>
            <a:endParaRPr lang="en-US" dirty="0"/>
          </a:p>
          <a:p>
            <a:pPr marL="0" indent="0">
              <a:buNone/>
            </a:pPr>
            <a:r>
              <a:rPr lang="lt-LT" dirty="0"/>
              <a:t>				</a:t>
            </a:r>
          </a:p>
        </p:txBody>
      </p:sp>
      <p:pic>
        <p:nvPicPr>
          <p:cNvPr id="7" name="Picture 3" descr="lrtk_logo_reg-bi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22593" y="5388827"/>
            <a:ext cx="1584284" cy="1283558"/>
          </a:xfrm>
          <a:prstGeom prst="rect">
            <a:avLst/>
          </a:prstGeom>
        </p:spPr>
      </p:pic>
    </p:spTree>
    <p:extLst>
      <p:ext uri="{BB962C8B-B14F-4D97-AF65-F5344CB8AC3E}">
        <p14:creationId xmlns:p14="http://schemas.microsoft.com/office/powerpoint/2010/main" val="10621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I. Teisinio reguliavimo pokyčiai</a:t>
            </a:r>
          </a:p>
        </p:txBody>
      </p:sp>
      <p:sp>
        <p:nvSpPr>
          <p:cNvPr id="3" name="Content Placeholder 2"/>
          <p:cNvSpPr>
            <a:spLocks noGrp="1"/>
          </p:cNvSpPr>
          <p:nvPr>
            <p:ph idx="1"/>
          </p:nvPr>
        </p:nvSpPr>
        <p:spPr>
          <a:xfrm>
            <a:off x="228600" y="1403874"/>
            <a:ext cx="8686800" cy="4876800"/>
          </a:xfrm>
        </p:spPr>
        <p:txBody>
          <a:bodyPr>
            <a:normAutofit fontScale="40000" lnSpcReduction="20000"/>
          </a:bodyPr>
          <a:lstStyle/>
          <a:p>
            <a:pPr marL="0" indent="0">
              <a:buNone/>
            </a:pPr>
            <a:r>
              <a:rPr lang="lt-LT" sz="5100" b="1" dirty="0"/>
              <a:t>Pagrindiniai VIĮ pakeitimai, susiję su retransliavimo veiklos reglamentavimu</a:t>
            </a:r>
            <a:r>
              <a:rPr lang="lt-LT" dirty="0"/>
              <a:t>:</a:t>
            </a:r>
          </a:p>
          <a:p>
            <a:endParaRPr lang="lt-LT" dirty="0"/>
          </a:p>
          <a:p>
            <a:pPr algn="just">
              <a:buFont typeface="Wingdings" panose="05000000000000000000" pitchFamily="2" charset="2"/>
              <a:buChar char="Ø"/>
            </a:pPr>
            <a:r>
              <a:rPr lang="lt-LT" sz="4500" dirty="0"/>
              <a:t>panaikintas reikalavimas </a:t>
            </a:r>
            <a:r>
              <a:rPr lang="lt-LT" sz="4500" dirty="0" err="1"/>
              <a:t>retransliuotojams</a:t>
            </a:r>
            <a:r>
              <a:rPr lang="lt-LT" sz="4500" dirty="0"/>
              <a:t> gauti retransliavimo licencijas, išskyrus tuos atvejus, kai ketinama retransliuoti naudojant ribotus valstybės išteklius, t. y. radijo dažnius (kanalus). </a:t>
            </a:r>
            <a:r>
              <a:rPr lang="lt-LT" sz="4500" dirty="0" err="1"/>
              <a:t>Retransliuotojams</a:t>
            </a:r>
            <a:r>
              <a:rPr lang="lt-LT" sz="4500" dirty="0"/>
              <a:t>, radijo ir (ar) televizijos programoms retransliuoti naudojantiems radijo dažnius (kanalus), nuo 2015 m. spalio 1 d. išduodamos </a:t>
            </a:r>
            <a:r>
              <a:rPr lang="lt-LT" sz="4500" b="1" i="1" dirty="0"/>
              <a:t>retransliuojamo turinio licencijos. </a:t>
            </a:r>
          </a:p>
          <a:p>
            <a:pPr algn="just"/>
            <a:endParaRPr lang="lt-LT" sz="4500" dirty="0"/>
          </a:p>
          <a:p>
            <a:pPr algn="just">
              <a:buFont typeface="Wingdings" panose="05000000000000000000" pitchFamily="2" charset="2"/>
              <a:buChar char="Ø"/>
            </a:pPr>
            <a:r>
              <a:rPr lang="lt-LT" sz="4500" dirty="0"/>
              <a:t>Panaikinus retransliavimo licencijas, VIĮ atsirado televizijos programų paketo sąvoka, taip pat Komisijos patvirtintos taisyklės dėl televizijos programų paketų sudarymo. </a:t>
            </a:r>
          </a:p>
          <a:p>
            <a:pPr algn="just"/>
            <a:endParaRPr lang="lt-LT" sz="4500" dirty="0"/>
          </a:p>
          <a:p>
            <a:pPr algn="just">
              <a:buFont typeface="Wingdings" panose="05000000000000000000" pitchFamily="2" charset="2"/>
              <a:buChar char="Ø"/>
            </a:pPr>
            <a:r>
              <a:rPr lang="lt-LT" sz="4500" dirty="0"/>
              <a:t>VIĮ pakeitimo įstatyme reglamentuota nauja iki jo priėmimo teisiškai nereglamentuota paslaugų rūšis – </a:t>
            </a:r>
            <a:r>
              <a:rPr lang="lt-LT" sz="4500" b="1" i="1" dirty="0"/>
              <a:t>televizijos programų ir (ar) atskirų programų (laidų) platinimas internete.</a:t>
            </a:r>
            <a:r>
              <a:rPr lang="lt-LT" sz="4500" dirty="0"/>
              <a:t> Šias, taip pat užsakomąsias visuomenės informavimo audiovizualinėmis priemonėmis paslaugas Lietuvos Respublikos vartotojams teikiantys asmenys, kaip ir radijo ir televizijos programų </a:t>
            </a:r>
            <a:r>
              <a:rPr lang="lt-LT" sz="4500" dirty="0" err="1"/>
              <a:t>retransliuotojai</a:t>
            </a:r>
            <a:r>
              <a:rPr lang="lt-LT" sz="4500" dirty="0"/>
              <a:t>, radijo ir televizijos programoms retransliuoti nenaudojantys radijo dažnių skyrimo radijo ir televizijos programoms transliuoti ir siųsti plane numatytų radijo dažnių (kanalų), prieš pradėdami vykdyti veiklą privalo pateikti LRTK pranešimą apie veiklos pradžią.</a:t>
            </a:r>
          </a:p>
          <a:p>
            <a:endParaRPr lang="lt-LT" dirty="0"/>
          </a:p>
        </p:txBody>
      </p:sp>
    </p:spTree>
    <p:extLst>
      <p:ext uri="{BB962C8B-B14F-4D97-AF65-F5344CB8AC3E}">
        <p14:creationId xmlns:p14="http://schemas.microsoft.com/office/powerpoint/2010/main" val="292487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r>
              <a:rPr lang="lt-LT" dirty="0"/>
              <a:t>I. Teisinio reguliavimo pokyčiai</a:t>
            </a:r>
          </a:p>
        </p:txBody>
      </p:sp>
      <p:sp>
        <p:nvSpPr>
          <p:cNvPr id="3" name="Turinio vietos rezervavimo ženklas 2"/>
          <p:cNvSpPr>
            <a:spLocks noGrp="1"/>
          </p:cNvSpPr>
          <p:nvPr>
            <p:ph idx="1"/>
          </p:nvPr>
        </p:nvSpPr>
        <p:spPr>
          <a:xfrm>
            <a:off x="228600" y="1828800"/>
            <a:ext cx="8686800" cy="4451874"/>
          </a:xfrm>
        </p:spPr>
        <p:txBody>
          <a:bodyPr>
            <a:normAutofit/>
          </a:bodyPr>
          <a:lstStyle/>
          <a:p>
            <a:pPr>
              <a:buFont typeface="Wingdings" panose="05000000000000000000" pitchFamily="2" charset="2"/>
              <a:buChar char="Ø"/>
            </a:pPr>
            <a:r>
              <a:rPr lang="lt-LT" sz="2800" dirty="0"/>
              <a:t>VIĮ pakeitimais buvo </a:t>
            </a:r>
            <a:r>
              <a:rPr lang="lt-LT" sz="2800" b="1" i="1" dirty="0"/>
              <a:t>liberalizuota radijo ir televizijos programų retransliavimo rinka</a:t>
            </a:r>
          </a:p>
          <a:p>
            <a:pPr marL="0" indent="0">
              <a:buNone/>
            </a:pPr>
            <a:endParaRPr lang="lt-LT" sz="2800" dirty="0"/>
          </a:p>
          <a:p>
            <a:pPr>
              <a:buFont typeface="Wingdings" panose="05000000000000000000" pitchFamily="2" charset="2"/>
              <a:buChar char="Ø"/>
            </a:pPr>
            <a:r>
              <a:rPr lang="lt-LT" sz="2800" dirty="0"/>
              <a:t> Atsižvelgiant į technologijų pažangą ir į tai, kad televizijos programų sklaidos paslaugos keliasi į interneto erdvę, sudarydamos konkurenciją tradicinei palydovinei ir kabelinei televizijai, </a:t>
            </a:r>
            <a:r>
              <a:rPr lang="lt-LT" sz="2800" b="1" i="1" dirty="0"/>
              <a:t>suvienodintos veiklos sąlygos iš esmės tapačių paslaugų sklaidai</a:t>
            </a:r>
          </a:p>
        </p:txBody>
      </p:sp>
      <p:pic>
        <p:nvPicPr>
          <p:cNvPr id="4" name="Picture 3" descr="lrtk_logo_reg-bi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59716" y="5557160"/>
            <a:ext cx="1584284" cy="1283558"/>
          </a:xfrm>
          <a:prstGeom prst="rect">
            <a:avLst/>
          </a:prstGeom>
        </p:spPr>
      </p:pic>
    </p:spTree>
    <p:extLst>
      <p:ext uri="{BB962C8B-B14F-4D97-AF65-F5344CB8AC3E}">
        <p14:creationId xmlns:p14="http://schemas.microsoft.com/office/powerpoint/2010/main" val="4286706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7E16-73D1-4A2E-A8DF-6244F16842F5}"/>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CE33E781-5C72-47CE-9480-929554134511}"/>
              </a:ext>
            </a:extLst>
          </p:cNvPr>
          <p:cNvSpPr>
            <a:spLocks noGrp="1"/>
          </p:cNvSpPr>
          <p:nvPr>
            <p:ph idx="1"/>
          </p:nvPr>
        </p:nvSpPr>
        <p:spPr>
          <a:xfrm>
            <a:off x="228600" y="1828800"/>
            <a:ext cx="8686800" cy="4451874"/>
          </a:xfrm>
        </p:spPr>
        <p:txBody>
          <a:bodyPr>
            <a:normAutofit fontScale="70000" lnSpcReduction="20000"/>
          </a:bodyPr>
          <a:lstStyle/>
          <a:p>
            <a:pPr marL="0" indent="0">
              <a:buNone/>
            </a:pPr>
            <a:r>
              <a:rPr lang="lt-LT" sz="3400" b="1" dirty="0"/>
              <a:t>LRTK priėmė VIĮ įgyvendinamuosius poįstatyminius teisės aktus:</a:t>
            </a:r>
          </a:p>
          <a:p>
            <a:endParaRPr lang="lt-LT" dirty="0"/>
          </a:p>
          <a:p>
            <a:pPr algn="just">
              <a:buFont typeface="Wingdings" panose="05000000000000000000" pitchFamily="2" charset="2"/>
              <a:buChar char="Ø"/>
            </a:pPr>
            <a:r>
              <a:rPr lang="lt-LT" dirty="0"/>
              <a:t>Dar 2015 m. buvo priimtas Informacijos apie radijo, televizijos programų transliuotojų, </a:t>
            </a:r>
            <a:r>
              <a:rPr lang="lt-LT" dirty="0" err="1"/>
              <a:t>retransliuotojų</a:t>
            </a:r>
            <a:r>
              <a:rPr lang="lt-LT" dirty="0"/>
              <a:t>, užsakomųjų visuomenės informavimo audiovizualinėmis priemonėmis ir televizijos programų ir (ar) atskirų programų platinimo internete paslaugų teikėjų veiklą teikimo tvarkos aprašas, taip pat Televizijos programų paketų sudarymo taisyklės</a:t>
            </a:r>
          </a:p>
          <a:p>
            <a:pPr marL="0" indent="0" algn="just">
              <a:buNone/>
            </a:pPr>
            <a:endParaRPr lang="lt-LT" dirty="0"/>
          </a:p>
          <a:p>
            <a:pPr algn="just">
              <a:buFont typeface="Wingdings" panose="05000000000000000000" pitchFamily="2" charset="2"/>
              <a:buChar char="Ø"/>
            </a:pPr>
            <a:r>
              <a:rPr lang="lt-LT" dirty="0"/>
              <a:t>2016 m. priimtas Transliavimo ir retransliuojamo turinio licencijų sąlygų keitimo tvarkos aprašas, taip pat Sprendimas įpareigoti analoginės ir skaitmeninės kabelinės televizijos paslaugų teikėjus retransliuoti televizijos programas pirmenybę teikiant oficialioms Europos Sąjungos kalboms </a:t>
            </a:r>
          </a:p>
          <a:p>
            <a:endParaRPr lang="lt-LT" dirty="0"/>
          </a:p>
        </p:txBody>
      </p:sp>
    </p:spTree>
    <p:extLst>
      <p:ext uri="{BB962C8B-B14F-4D97-AF65-F5344CB8AC3E}">
        <p14:creationId xmlns:p14="http://schemas.microsoft.com/office/powerpoint/2010/main" val="14647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2875-E0A7-4272-A6D1-92D590062613}"/>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B7CBE3B0-E6A8-4E6A-A12B-478E59DF3B44}"/>
              </a:ext>
            </a:extLst>
          </p:cNvPr>
          <p:cNvSpPr>
            <a:spLocks noGrp="1"/>
          </p:cNvSpPr>
          <p:nvPr>
            <p:ph idx="1"/>
          </p:nvPr>
        </p:nvSpPr>
        <p:spPr/>
        <p:txBody>
          <a:bodyPr>
            <a:normAutofit fontScale="47500" lnSpcReduction="20000"/>
          </a:bodyPr>
          <a:lstStyle/>
          <a:p>
            <a:pPr marL="0" indent="0">
              <a:buNone/>
            </a:pPr>
            <a:endParaRPr lang="lt-LT" dirty="0"/>
          </a:p>
          <a:p>
            <a:pPr marL="0" indent="0">
              <a:buNone/>
            </a:pPr>
            <a:r>
              <a:rPr lang="lt-LT" sz="4200" b="1" dirty="0"/>
              <a:t>LRTK teisėkūros iniciatyvos</a:t>
            </a:r>
          </a:p>
          <a:p>
            <a:pPr marL="0" indent="0">
              <a:buNone/>
            </a:pPr>
            <a:endParaRPr lang="lt-LT" dirty="0"/>
          </a:p>
          <a:p>
            <a:pPr>
              <a:buFont typeface="Wingdings" panose="05000000000000000000" pitchFamily="2" charset="2"/>
              <a:buChar char="Ø"/>
            </a:pPr>
            <a:r>
              <a:rPr lang="lt-LT" sz="4200" dirty="0"/>
              <a:t>2016 m. birželio 30 d. Seimas priėmė LRTK inicijuotus Lietuvos Respublikos administracinių nusižengimų kodekso (toliau – ANK), įsigaliojusio 2017 m. sausio 1 d., pakeitimus, kuriais:</a:t>
            </a:r>
          </a:p>
          <a:p>
            <a:pPr>
              <a:buFont typeface="Wingdings" panose="05000000000000000000" pitchFamily="2" charset="2"/>
              <a:buChar char="Ø"/>
            </a:pPr>
            <a:endParaRPr lang="lt-LT" dirty="0"/>
          </a:p>
          <a:p>
            <a:pPr marL="0" indent="0">
              <a:buNone/>
            </a:pPr>
            <a:r>
              <a:rPr lang="lt-LT" sz="2900" dirty="0"/>
              <a:t> 	buvo numatyta galimybė už ANK pažeidimus taikyti </a:t>
            </a:r>
            <a:r>
              <a:rPr lang="lt-LT" sz="2900" b="1" i="1" dirty="0"/>
              <a:t>įspėjimą</a:t>
            </a:r>
          </a:p>
          <a:p>
            <a:pPr marL="0" indent="0">
              <a:buNone/>
            </a:pPr>
            <a:endParaRPr lang="lt-LT" sz="2900" dirty="0"/>
          </a:p>
          <a:p>
            <a:pPr marL="0" indent="0">
              <a:buNone/>
            </a:pPr>
            <a:r>
              <a:rPr lang="lt-LT" sz="2900" dirty="0"/>
              <a:t>	nustatyta galimybė </a:t>
            </a:r>
            <a:r>
              <a:rPr lang="lt-LT" sz="2900" b="1" i="1" dirty="0"/>
              <a:t>taikyti administracinę atsakomybę už LRTK sprendimų nevykdymą </a:t>
            </a:r>
            <a:r>
              <a:rPr lang="lt-LT" sz="2900" dirty="0"/>
              <a:t>televizijos 	programų ir (ar) atskirų programų platinimo internete paslaugų teikėjams</a:t>
            </a:r>
          </a:p>
          <a:p>
            <a:pPr marL="0" indent="0">
              <a:buNone/>
            </a:pPr>
            <a:endParaRPr lang="lt-LT" sz="2900" dirty="0"/>
          </a:p>
          <a:p>
            <a:pPr marL="0" indent="0">
              <a:buNone/>
            </a:pPr>
            <a:r>
              <a:rPr lang="lt-LT" sz="2900" dirty="0"/>
              <a:t>	</a:t>
            </a:r>
            <a:r>
              <a:rPr lang="lt-LT" sz="2900" b="1" i="1" dirty="0"/>
              <a:t>taikyti administracinę atsakomybę </a:t>
            </a:r>
            <a:r>
              <a:rPr lang="lt-LT" sz="2900" dirty="0"/>
              <a:t>už nelicencijuojamos radijo, televizijos programų transliavimo ir (ar) 	retransliavimo veiklos vykdymą, užsakomųjų visuomenės informavimo audiovizualinėmis priemonėmis 	paslaugų, televizijos programų ir (ar) atskirų programų platinimo internete  </a:t>
            </a:r>
            <a:r>
              <a:rPr lang="lt-LT" sz="2900" b="1" i="1" dirty="0"/>
              <a:t>paslaugų </a:t>
            </a:r>
            <a:r>
              <a:rPr lang="lt-LT" sz="2900" b="1" i="1" dirty="0" err="1"/>
              <a:t>teikimąnepranešus</a:t>
            </a:r>
            <a:r>
              <a:rPr lang="lt-LT" sz="2900" b="1" i="1" dirty="0"/>
              <a:t> 	LRTK apie veiklos vykdymo ar paslaugų teikimo pradžią. </a:t>
            </a:r>
          </a:p>
          <a:p>
            <a:endParaRPr lang="lt-LT" dirty="0"/>
          </a:p>
          <a:p>
            <a:pPr>
              <a:buFont typeface="Wingdings" panose="05000000000000000000" pitchFamily="2" charset="2"/>
              <a:buChar char="Ø"/>
            </a:pPr>
            <a:r>
              <a:rPr lang="lt-LT" sz="4200" dirty="0"/>
              <a:t>LRTK 2016 m. Seimo Švietimo, mokslo ir kultūros komitetui pateikė VIĮ pakeitimo ir papildymo įstatymo projektą, kuriam komitetas pritarė ir jį įregistravo Seime 2016 m. rugsėjo 28 d. (projekto Nr. XIIP-4754). Tačiau praeitos kadencijos Seimas nespėjo jo apsvarstyti ir priimti.</a:t>
            </a:r>
          </a:p>
          <a:p>
            <a:endParaRPr lang="lt-LT" dirty="0"/>
          </a:p>
        </p:txBody>
      </p:sp>
    </p:spTree>
    <p:extLst>
      <p:ext uri="{BB962C8B-B14F-4D97-AF65-F5344CB8AC3E}">
        <p14:creationId xmlns:p14="http://schemas.microsoft.com/office/powerpoint/2010/main" val="3166032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9681A-7AA9-4E71-8C96-4153AAB32551}"/>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67297614-AFE8-4308-8570-DF0FF913A89B}"/>
              </a:ext>
            </a:extLst>
          </p:cNvPr>
          <p:cNvSpPr>
            <a:spLocks noGrp="1"/>
          </p:cNvSpPr>
          <p:nvPr>
            <p:ph idx="1"/>
          </p:nvPr>
        </p:nvSpPr>
        <p:spPr>
          <a:xfrm>
            <a:off x="228600" y="1752600"/>
            <a:ext cx="8686800" cy="4528074"/>
          </a:xfrm>
        </p:spPr>
        <p:txBody>
          <a:bodyPr>
            <a:normAutofit fontScale="70000" lnSpcReduction="20000"/>
          </a:bodyPr>
          <a:lstStyle/>
          <a:p>
            <a:pPr marL="0" indent="0">
              <a:buNone/>
            </a:pPr>
            <a:r>
              <a:rPr lang="lt-LT" b="1" dirty="0"/>
              <a:t>Neteisėtai vykdomos televizijos programų platinimo internete ir retransliavimo veiklos prevencija:</a:t>
            </a:r>
          </a:p>
          <a:p>
            <a:pPr marL="0" indent="0">
              <a:buNone/>
            </a:pPr>
            <a:endParaRPr lang="lt-LT" dirty="0"/>
          </a:p>
          <a:p>
            <a:pPr>
              <a:buFont typeface="Wingdings" panose="05000000000000000000" pitchFamily="2" charset="2"/>
              <a:buChar char="Ø"/>
            </a:pPr>
            <a:r>
              <a:rPr lang="lt-LT" dirty="0"/>
              <a:t>LRTK 2016 m. kreipėsi į 12 ūkio subjektų dėl galimai neteisėtai vykdomos televizijos programų ir atskirų programų platinimo internete ar retransliavimo veiklos, t. y. nepateikus LRTK pranešimo apie jos pradžią: </a:t>
            </a:r>
          </a:p>
          <a:p>
            <a:endParaRPr lang="lt-LT" dirty="0"/>
          </a:p>
          <a:p>
            <a:pPr marL="0" indent="0">
              <a:buNone/>
            </a:pPr>
            <a:r>
              <a:rPr lang="lt-LT" dirty="0"/>
              <a:t>	• 3 ūkio subjektai teigė nevykdantys tokios veiklos; </a:t>
            </a:r>
          </a:p>
          <a:p>
            <a:endParaRPr lang="lt-LT" dirty="0"/>
          </a:p>
          <a:p>
            <a:pPr marL="0" indent="0">
              <a:buNone/>
            </a:pPr>
            <a:r>
              <a:rPr lang="lt-LT" dirty="0"/>
              <a:t>	• iš 4 ūkio subjektų atsakymų negauta (iš jų 2 ūkio subjektai nutraukė televizijos programų platinimo internete veiklos vykdymą); </a:t>
            </a:r>
          </a:p>
          <a:p>
            <a:endParaRPr lang="lt-LT" dirty="0"/>
          </a:p>
          <a:p>
            <a:pPr marL="0" indent="0">
              <a:buNone/>
            </a:pPr>
            <a:r>
              <a:rPr lang="lt-LT" dirty="0"/>
              <a:t>	• 2 ūkio subjektai teigė dirbantys pagal atstovavimo sutartis;   </a:t>
            </a:r>
          </a:p>
          <a:p>
            <a:endParaRPr lang="lt-LT" dirty="0"/>
          </a:p>
        </p:txBody>
      </p:sp>
    </p:spTree>
    <p:extLst>
      <p:ext uri="{BB962C8B-B14F-4D97-AF65-F5344CB8AC3E}">
        <p14:creationId xmlns:p14="http://schemas.microsoft.com/office/powerpoint/2010/main" val="192682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869E6-D2B9-4BD2-BA38-E3E211ACCDBF}"/>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523A684C-8694-4160-8B4B-92E8CA06E37C}"/>
              </a:ext>
            </a:extLst>
          </p:cNvPr>
          <p:cNvSpPr>
            <a:spLocks noGrp="1"/>
          </p:cNvSpPr>
          <p:nvPr>
            <p:ph idx="1"/>
          </p:nvPr>
        </p:nvSpPr>
        <p:spPr/>
        <p:txBody>
          <a:bodyPr>
            <a:normAutofit fontScale="55000" lnSpcReduction="20000"/>
          </a:bodyPr>
          <a:lstStyle/>
          <a:p>
            <a:pPr marL="0" indent="0">
              <a:buNone/>
            </a:pPr>
            <a:endParaRPr lang="lt-LT" sz="4400" dirty="0"/>
          </a:p>
          <a:p>
            <a:pPr marL="0" indent="0">
              <a:buNone/>
            </a:pPr>
            <a:r>
              <a:rPr lang="lt-LT" sz="4400" b="1" dirty="0"/>
              <a:t>TVDOM byla:</a:t>
            </a:r>
            <a:endParaRPr lang="lt-LT" b="1" dirty="0"/>
          </a:p>
          <a:p>
            <a:endParaRPr lang="lt-LT" dirty="0"/>
          </a:p>
          <a:p>
            <a:r>
              <a:rPr lang="lt-LT" dirty="0"/>
              <a:t>2016 m. rugsėjo 29 d. LRTK raštu kreipėsi į SIA „</a:t>
            </a:r>
            <a:r>
              <a:rPr lang="lt-LT" dirty="0" err="1"/>
              <a:t>Baltijas</a:t>
            </a:r>
            <a:r>
              <a:rPr lang="lt-LT" dirty="0"/>
              <a:t> </a:t>
            </a:r>
            <a:r>
              <a:rPr lang="lt-LT" dirty="0" err="1"/>
              <a:t>mediju</a:t>
            </a:r>
            <a:r>
              <a:rPr lang="lt-LT" dirty="0"/>
              <a:t> </a:t>
            </a:r>
            <a:r>
              <a:rPr lang="lt-LT" dirty="0" err="1"/>
              <a:t>Alience</a:t>
            </a:r>
            <a:r>
              <a:rPr lang="lt-LT" dirty="0"/>
              <a:t>“ prašydama pateikti pranešimą apie televizijos programų platinimo internete paslaugų teikimą Lietuvos Respublikos vartotojams</a:t>
            </a:r>
          </a:p>
          <a:p>
            <a:endParaRPr lang="lt-LT" dirty="0"/>
          </a:p>
          <a:p>
            <a:r>
              <a:rPr lang="lt-LT" dirty="0"/>
              <a:t>2016 m. lapkričio 24 d. LRTK surašė Faktinių aplinkybių konstatavimo protokolą, kuriame konstatavo, kad interneto svetainėje www.tvdom.tv yra teikiamos televizijos programų platinimo internete Lietuvos Respublikos vartotojams paslaugos.</a:t>
            </a:r>
          </a:p>
          <a:p>
            <a:endParaRPr lang="lt-LT" dirty="0"/>
          </a:p>
          <a:p>
            <a:r>
              <a:rPr lang="lt-LT" dirty="0"/>
              <a:t>2016 m. gruodžio 13 d. LRTK raštu pakartotinai kreipėsi į SIA „</a:t>
            </a:r>
            <a:r>
              <a:rPr lang="lt-LT" dirty="0" err="1"/>
              <a:t>Baltijas</a:t>
            </a:r>
            <a:r>
              <a:rPr lang="lt-LT" dirty="0"/>
              <a:t> </a:t>
            </a:r>
            <a:r>
              <a:rPr lang="lt-LT" dirty="0" err="1"/>
              <a:t>mediju</a:t>
            </a:r>
            <a:r>
              <a:rPr lang="lt-LT" dirty="0"/>
              <a:t> </a:t>
            </a:r>
            <a:r>
              <a:rPr lang="lt-LT" dirty="0" err="1"/>
              <a:t>Alience</a:t>
            </a:r>
            <a:r>
              <a:rPr lang="lt-LT" dirty="0"/>
              <a:t>“ prašydama pateikti pranešimą apie televizijos programų platinimo internete paslaugų teikimą Lietuvos Respublikos vartotojams</a:t>
            </a:r>
          </a:p>
          <a:p>
            <a:endParaRPr lang="lt-LT" dirty="0"/>
          </a:p>
          <a:p>
            <a:r>
              <a:rPr lang="lt-LT" dirty="0"/>
              <a:t>LRTK kreipėsi į Vilniaus apygardos administracinį teismą su skundu prašydama SIA „</a:t>
            </a:r>
            <a:r>
              <a:rPr lang="lt-LT" dirty="0" err="1"/>
              <a:t>Baltijas</a:t>
            </a:r>
            <a:r>
              <a:rPr lang="lt-LT" dirty="0"/>
              <a:t> </a:t>
            </a:r>
            <a:r>
              <a:rPr lang="lt-LT" dirty="0" err="1"/>
              <a:t>mediju</a:t>
            </a:r>
            <a:r>
              <a:rPr lang="lt-LT" dirty="0"/>
              <a:t> </a:t>
            </a:r>
            <a:r>
              <a:rPr lang="lt-LT" dirty="0" err="1"/>
              <a:t>Alience</a:t>
            </a:r>
            <a:r>
              <a:rPr lang="lt-LT" dirty="0"/>
              <a:t>“ nutraukti neteisėtą televizijos programų platinimo internete paslaugų teikimą Lietuvos Respublikos vartotojams</a:t>
            </a:r>
          </a:p>
          <a:p>
            <a:endParaRPr lang="lt-LT" dirty="0"/>
          </a:p>
          <a:p>
            <a:endParaRPr lang="lt-LT" dirty="0"/>
          </a:p>
        </p:txBody>
      </p:sp>
    </p:spTree>
    <p:extLst>
      <p:ext uri="{BB962C8B-B14F-4D97-AF65-F5344CB8AC3E}">
        <p14:creationId xmlns:p14="http://schemas.microsoft.com/office/powerpoint/2010/main" val="1742112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8217-6BE7-4ED6-A56A-78091CA0B085}"/>
              </a:ext>
            </a:extLst>
          </p:cNvPr>
          <p:cNvSpPr>
            <a:spLocks noGrp="1"/>
          </p:cNvSpPr>
          <p:nvPr>
            <p:ph type="title"/>
          </p:nvPr>
        </p:nvSpPr>
        <p:spPr/>
        <p:txBody>
          <a:bodyPr>
            <a:normAutofit fontScale="90000"/>
          </a:bodyPr>
          <a:lstStyle/>
          <a:p>
            <a:r>
              <a:rPr lang="lt-LT" dirty="0"/>
              <a:t>II. Teisinio reglamentavimo pokyčių įgyvendinimo praktika </a:t>
            </a:r>
          </a:p>
        </p:txBody>
      </p:sp>
      <p:sp>
        <p:nvSpPr>
          <p:cNvPr id="3" name="Content Placeholder 2">
            <a:extLst>
              <a:ext uri="{FF2B5EF4-FFF2-40B4-BE49-F238E27FC236}">
                <a16:creationId xmlns:a16="http://schemas.microsoft.com/office/drawing/2014/main" id="{FFBC6662-5FB5-42D0-967A-4CDC010EE302}"/>
              </a:ext>
            </a:extLst>
          </p:cNvPr>
          <p:cNvSpPr>
            <a:spLocks noGrp="1"/>
          </p:cNvSpPr>
          <p:nvPr>
            <p:ph idx="1"/>
          </p:nvPr>
        </p:nvSpPr>
        <p:spPr>
          <a:xfrm>
            <a:off x="228600" y="1403874"/>
            <a:ext cx="8686800" cy="4920726"/>
          </a:xfrm>
        </p:spPr>
        <p:txBody>
          <a:bodyPr>
            <a:normAutofit fontScale="85000" lnSpcReduction="20000"/>
          </a:bodyPr>
          <a:lstStyle/>
          <a:p>
            <a:pPr marL="0" indent="0">
              <a:buNone/>
            </a:pPr>
            <a:r>
              <a:rPr lang="lt-LT" b="1" dirty="0"/>
              <a:t>TVDOM bylos ginčo dalykas</a:t>
            </a:r>
          </a:p>
          <a:p>
            <a:endParaRPr lang="lt-LT" dirty="0"/>
          </a:p>
          <a:p>
            <a:pPr>
              <a:buFont typeface="Wingdings" panose="05000000000000000000" pitchFamily="2" charset="2"/>
              <a:buChar char="Ø"/>
            </a:pPr>
            <a:r>
              <a:rPr lang="lt-LT" sz="2600" dirty="0"/>
              <a:t>Ar SIA „</a:t>
            </a:r>
            <a:r>
              <a:rPr lang="lt-LT" sz="2600" dirty="0" err="1"/>
              <a:t>Baltijas</a:t>
            </a:r>
            <a:r>
              <a:rPr lang="lt-LT" sz="2600" dirty="0"/>
              <a:t> </a:t>
            </a:r>
            <a:r>
              <a:rPr lang="lt-LT" sz="2600" dirty="0" err="1"/>
              <a:t>mediju</a:t>
            </a:r>
            <a:r>
              <a:rPr lang="lt-LT" sz="2600" dirty="0"/>
              <a:t> </a:t>
            </a:r>
            <a:r>
              <a:rPr lang="lt-LT" sz="2600" dirty="0" err="1"/>
              <a:t>Alience</a:t>
            </a:r>
            <a:r>
              <a:rPr lang="lt-LT" sz="2600" dirty="0"/>
              <a:t>“ gali būti taikomi Lietuvos Respublikos teisės aktų reikalavimai, jei jis nėra Lietuvos Respublikos subjektas?</a:t>
            </a:r>
          </a:p>
          <a:p>
            <a:pPr>
              <a:buFont typeface="Wingdings" panose="05000000000000000000" pitchFamily="2" charset="2"/>
              <a:buChar char="Ø"/>
            </a:pPr>
            <a:endParaRPr lang="lt-LT" sz="2600" dirty="0"/>
          </a:p>
          <a:p>
            <a:pPr>
              <a:buFont typeface="Wingdings" panose="05000000000000000000" pitchFamily="2" charset="2"/>
              <a:buChar char="Ø"/>
            </a:pPr>
            <a:r>
              <a:rPr lang="lt-LT" sz="2600" dirty="0"/>
              <a:t>Ar LRTK prašymas registruotis pažeidžia Sutartyje dėl Europos Sąjungos veikimo įtvirtintą laisvo paslaugų judėjimo principą?</a:t>
            </a:r>
          </a:p>
          <a:p>
            <a:pPr>
              <a:buFont typeface="Wingdings" panose="05000000000000000000" pitchFamily="2" charset="2"/>
              <a:buChar char="Ø"/>
            </a:pPr>
            <a:endParaRPr lang="lt-LT" sz="2600" dirty="0"/>
          </a:p>
          <a:p>
            <a:pPr>
              <a:buFont typeface="Wingdings" panose="05000000000000000000" pitchFamily="2" charset="2"/>
              <a:buChar char="Ø"/>
            </a:pPr>
            <a:r>
              <a:rPr lang="lt-LT" sz="2600" dirty="0"/>
              <a:t>Ar SIA „</a:t>
            </a:r>
            <a:r>
              <a:rPr lang="lt-LT" sz="2600" dirty="0" err="1"/>
              <a:t>Baltijas</a:t>
            </a:r>
            <a:r>
              <a:rPr lang="lt-LT" sz="2600" dirty="0"/>
              <a:t> </a:t>
            </a:r>
            <a:r>
              <a:rPr lang="lt-LT" sz="2600" dirty="0" err="1"/>
              <a:t>mediju</a:t>
            </a:r>
            <a:r>
              <a:rPr lang="lt-LT" sz="2600" dirty="0"/>
              <a:t> </a:t>
            </a:r>
            <a:r>
              <a:rPr lang="lt-LT" sz="2600" dirty="0" err="1"/>
              <a:t>Alience</a:t>
            </a:r>
            <a:r>
              <a:rPr lang="lt-LT" sz="2600" dirty="0"/>
              <a:t>“ teikiamoms paslaugoms taikytina Audiovizualinių žiniasklaidos paslaugų direktyva?</a:t>
            </a:r>
          </a:p>
          <a:p>
            <a:pPr>
              <a:buFont typeface="Wingdings" panose="05000000000000000000" pitchFamily="2" charset="2"/>
              <a:buChar char="Ø"/>
            </a:pPr>
            <a:endParaRPr lang="lt-LT" sz="2600" dirty="0"/>
          </a:p>
          <a:p>
            <a:pPr>
              <a:buFont typeface="Wingdings" panose="05000000000000000000" pitchFamily="2" charset="2"/>
              <a:buChar char="Ø"/>
            </a:pPr>
            <a:r>
              <a:rPr lang="lt-LT" sz="2600" dirty="0"/>
              <a:t>Ar tiesiogiai kreipdamasi į teismą LRTK pažeidė procedūrinius reikalavimus </a:t>
            </a:r>
            <a:r>
              <a:rPr lang="lt-LT" sz="2600" dirty="0" err="1"/>
              <a:t>t.y</a:t>
            </a:r>
            <a:r>
              <a:rPr lang="lt-LT" sz="2600" dirty="0"/>
              <a:t>., ar LRTK prieš kreipdamasi į teismą turėjo priimti individualų administracinį aktą?</a:t>
            </a:r>
          </a:p>
          <a:p>
            <a:endParaRPr lang="lt-LT" dirty="0"/>
          </a:p>
        </p:txBody>
      </p:sp>
    </p:spTree>
    <p:extLst>
      <p:ext uri="{BB962C8B-B14F-4D97-AF65-F5344CB8AC3E}">
        <p14:creationId xmlns:p14="http://schemas.microsoft.com/office/powerpoint/2010/main" val="218082177"/>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FAEC0E0-4ABC-4077-8922-293239654A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Švytinčios technologijos šablonas su vaizdo įrašu</Template>
  <TotalTime>1652</TotalTime>
  <Words>1197</Words>
  <Application>Microsoft Office PowerPoint</Application>
  <PresentationFormat>On-screen Show (4:3)</PresentationFormat>
  <Paragraphs>128</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tema</vt:lpstr>
      <vt:lpstr>Audiovizualinės žiniasklaidos turinio reguliavimas – praktika ir perspektyvos</vt:lpstr>
      <vt:lpstr>I. Teisinio reguliavimo pokyčiai</vt:lpstr>
      <vt:lpstr>I. Teisinio reguliavimo pokyčiai</vt:lpstr>
      <vt:lpstr>I. Teisinio reguliavimo pokyčiai</vt:lpstr>
      <vt:lpstr>II. Teisinio reglamentavimo pokyčių įgyvendinimo praktika </vt:lpstr>
      <vt:lpstr>II. Teisinio reglamentavimo pokyčių įgyvendinimo praktika </vt:lpstr>
      <vt:lpstr>II. Teisinio reglamentavimo pokyčių įgyvendinimo praktika </vt:lpstr>
      <vt:lpstr>II. Teisinio reglamentavimo pokyčių įgyvendinimo praktika </vt:lpstr>
      <vt:lpstr>II. Teisinio reglamentavimo pokyčių įgyvendinimo praktika </vt:lpstr>
      <vt:lpstr>II. Teisinio reglamentavimo pokyčių įgyvendinimo praktika </vt:lpstr>
      <vt:lpstr>II. Teisinio reglamentavimo pokyčių įgyvendinimo praktika </vt:lpstr>
      <vt:lpstr>II. Teisinio reglamentavimo pokyčių įgyvendinimo praktika </vt:lpstr>
      <vt:lpstr>III. Pasiūlymai teisinio reglamentavimo tobulinimui</vt:lpstr>
      <vt:lpstr>Pateikto VIĮ projekto pakeitimai, susiję su LRTK prižiūrima veikla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Audiovizualinės žiniasklaidos paslaugų rinkos reguliavimo ir priežiūros iššūkiai</dc:title>
  <dc:creator>Gintare</dc:creator>
  <dc:description>2010 animated abstract template from Presentationpro.com</dc:description>
  <cp:lastModifiedBy>Regina Jaskelevičienė</cp:lastModifiedBy>
  <cp:revision>58</cp:revision>
  <dcterms:created xsi:type="dcterms:W3CDTF">2016-05-30T19:28:08Z</dcterms:created>
  <dcterms:modified xsi:type="dcterms:W3CDTF">2017-06-06T12:42:51Z</dcterms:modified>
  <cp:category>2010 abstract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TC018813529991</vt:lpwstr>
  </property>
</Properties>
</file>